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2"/>
  </p:notesMasterIdLst>
  <p:handoutMasterIdLst>
    <p:handoutMasterId r:id="rId103"/>
  </p:handoutMasterIdLst>
  <p:sldIdLst>
    <p:sldId id="3480" r:id="rId2"/>
    <p:sldId id="3487" r:id="rId3"/>
    <p:sldId id="3496" r:id="rId4"/>
    <p:sldId id="3489" r:id="rId5"/>
    <p:sldId id="3490" r:id="rId6"/>
    <p:sldId id="3493" r:id="rId7"/>
    <p:sldId id="3495" r:id="rId8"/>
    <p:sldId id="3497" r:id="rId9"/>
    <p:sldId id="3498" r:id="rId10"/>
    <p:sldId id="3500" r:id="rId11"/>
    <p:sldId id="3501" r:id="rId12"/>
    <p:sldId id="3502" r:id="rId13"/>
    <p:sldId id="3507" r:id="rId14"/>
    <p:sldId id="3499" r:id="rId15"/>
    <p:sldId id="3503" r:id="rId16"/>
    <p:sldId id="3504" r:id="rId17"/>
    <p:sldId id="3505" r:id="rId18"/>
    <p:sldId id="3506" r:id="rId19"/>
    <p:sldId id="3518" r:id="rId20"/>
    <p:sldId id="3508" r:id="rId21"/>
    <p:sldId id="3509" r:id="rId22"/>
    <p:sldId id="3510" r:id="rId23"/>
    <p:sldId id="3511" r:id="rId24"/>
    <p:sldId id="3512" r:id="rId25"/>
    <p:sldId id="3513" r:id="rId26"/>
    <p:sldId id="3514" r:id="rId27"/>
    <p:sldId id="3515" r:id="rId28"/>
    <p:sldId id="3516" r:id="rId29"/>
    <p:sldId id="3524" r:id="rId30"/>
    <p:sldId id="3523" r:id="rId31"/>
    <p:sldId id="3517" r:id="rId32"/>
    <p:sldId id="3519" r:id="rId33"/>
    <p:sldId id="3525" r:id="rId34"/>
    <p:sldId id="3520" r:id="rId35"/>
    <p:sldId id="3521" r:id="rId36"/>
    <p:sldId id="3522" r:id="rId37"/>
    <p:sldId id="3526" r:id="rId38"/>
    <p:sldId id="3527" r:id="rId39"/>
    <p:sldId id="3532" r:id="rId40"/>
    <p:sldId id="3528" r:id="rId41"/>
    <p:sldId id="3529" r:id="rId42"/>
    <p:sldId id="3533" r:id="rId43"/>
    <p:sldId id="3534" r:id="rId44"/>
    <p:sldId id="3535" r:id="rId45"/>
    <p:sldId id="3530" r:id="rId46"/>
    <p:sldId id="3531" r:id="rId47"/>
    <p:sldId id="3536" r:id="rId48"/>
    <p:sldId id="3537" r:id="rId49"/>
    <p:sldId id="3538" r:id="rId50"/>
    <p:sldId id="3539" r:id="rId51"/>
    <p:sldId id="3540" r:id="rId52"/>
    <p:sldId id="3541" r:id="rId53"/>
    <p:sldId id="3542" r:id="rId54"/>
    <p:sldId id="3543" r:id="rId55"/>
    <p:sldId id="3544" r:id="rId56"/>
    <p:sldId id="3545" r:id="rId57"/>
    <p:sldId id="3546" r:id="rId58"/>
    <p:sldId id="3547" r:id="rId59"/>
    <p:sldId id="3548" r:id="rId60"/>
    <p:sldId id="3549" r:id="rId61"/>
    <p:sldId id="3550" r:id="rId62"/>
    <p:sldId id="3551" r:id="rId63"/>
    <p:sldId id="3552" r:id="rId64"/>
    <p:sldId id="3553" r:id="rId65"/>
    <p:sldId id="3554" r:id="rId66"/>
    <p:sldId id="3555" r:id="rId67"/>
    <p:sldId id="3556" r:id="rId68"/>
    <p:sldId id="3557" r:id="rId69"/>
    <p:sldId id="3559" r:id="rId70"/>
    <p:sldId id="3560" r:id="rId71"/>
    <p:sldId id="3561" r:id="rId72"/>
    <p:sldId id="3558" r:id="rId73"/>
    <p:sldId id="3562" r:id="rId74"/>
    <p:sldId id="3563" r:id="rId75"/>
    <p:sldId id="3564" r:id="rId76"/>
    <p:sldId id="3565" r:id="rId77"/>
    <p:sldId id="3566" r:id="rId78"/>
    <p:sldId id="3567" r:id="rId79"/>
    <p:sldId id="3568" r:id="rId80"/>
    <p:sldId id="3569" r:id="rId81"/>
    <p:sldId id="3570" r:id="rId82"/>
    <p:sldId id="3572" r:id="rId83"/>
    <p:sldId id="3573" r:id="rId84"/>
    <p:sldId id="3574" r:id="rId85"/>
    <p:sldId id="3575" r:id="rId86"/>
    <p:sldId id="3576" r:id="rId87"/>
    <p:sldId id="3577" r:id="rId88"/>
    <p:sldId id="3571" r:id="rId89"/>
    <p:sldId id="3578" r:id="rId90"/>
    <p:sldId id="3579" r:id="rId91"/>
    <p:sldId id="3580" r:id="rId92"/>
    <p:sldId id="3581" r:id="rId93"/>
    <p:sldId id="3582" r:id="rId94"/>
    <p:sldId id="3583" r:id="rId95"/>
    <p:sldId id="3584" r:id="rId96"/>
    <p:sldId id="3585" r:id="rId97"/>
    <p:sldId id="3586" r:id="rId98"/>
    <p:sldId id="3588" r:id="rId99"/>
    <p:sldId id="3590" r:id="rId100"/>
    <p:sldId id="3486" r:id="rId101"/>
  </p:sldIdLst>
  <p:sldSz cx="12160250" cy="6840538"/>
  <p:notesSz cx="6797675" cy="9928225"/>
  <p:defaultTextStyle>
    <a:defPPr>
      <a:defRPr lang="zh-CN"/>
    </a:defPPr>
    <a:lvl1pPr algn="l" rtl="0" fontAlgn="base">
      <a:spcBef>
        <a:spcPct val="0"/>
      </a:spcBef>
      <a:spcAft>
        <a:spcPct val="0"/>
      </a:spcAft>
      <a:defRPr sz="2000" kern="1200">
        <a:solidFill>
          <a:schemeClr val="bg1"/>
        </a:solidFill>
        <a:latin typeface="黑体" pitchFamily="49" charset="-122"/>
        <a:ea typeface="黑体" pitchFamily="49" charset="-122"/>
        <a:cs typeface="+mn-cs"/>
      </a:defRPr>
    </a:lvl1pPr>
    <a:lvl2pPr marL="454454" algn="l" rtl="0" fontAlgn="base">
      <a:spcBef>
        <a:spcPct val="0"/>
      </a:spcBef>
      <a:spcAft>
        <a:spcPct val="0"/>
      </a:spcAft>
      <a:defRPr sz="2000" kern="1200">
        <a:solidFill>
          <a:schemeClr val="bg1"/>
        </a:solidFill>
        <a:latin typeface="黑体" pitchFamily="49" charset="-122"/>
        <a:ea typeface="黑体" pitchFamily="49" charset="-122"/>
        <a:cs typeface="+mn-cs"/>
      </a:defRPr>
    </a:lvl2pPr>
    <a:lvl3pPr marL="908902" algn="l" rtl="0" fontAlgn="base">
      <a:spcBef>
        <a:spcPct val="0"/>
      </a:spcBef>
      <a:spcAft>
        <a:spcPct val="0"/>
      </a:spcAft>
      <a:defRPr sz="2000" kern="1200">
        <a:solidFill>
          <a:schemeClr val="bg1"/>
        </a:solidFill>
        <a:latin typeface="黑体" pitchFamily="49" charset="-122"/>
        <a:ea typeface="黑体" pitchFamily="49" charset="-122"/>
        <a:cs typeface="+mn-cs"/>
      </a:defRPr>
    </a:lvl3pPr>
    <a:lvl4pPr marL="1363372" algn="l" rtl="0" fontAlgn="base">
      <a:spcBef>
        <a:spcPct val="0"/>
      </a:spcBef>
      <a:spcAft>
        <a:spcPct val="0"/>
      </a:spcAft>
      <a:defRPr sz="2000" kern="1200">
        <a:solidFill>
          <a:schemeClr val="bg1"/>
        </a:solidFill>
        <a:latin typeface="黑体" pitchFamily="49" charset="-122"/>
        <a:ea typeface="黑体" pitchFamily="49" charset="-122"/>
        <a:cs typeface="+mn-cs"/>
      </a:defRPr>
    </a:lvl4pPr>
    <a:lvl5pPr marL="1817829" algn="l" rtl="0" fontAlgn="base">
      <a:spcBef>
        <a:spcPct val="0"/>
      </a:spcBef>
      <a:spcAft>
        <a:spcPct val="0"/>
      </a:spcAft>
      <a:defRPr sz="2000" kern="1200">
        <a:solidFill>
          <a:schemeClr val="bg1"/>
        </a:solidFill>
        <a:latin typeface="黑体" pitchFamily="49" charset="-122"/>
        <a:ea typeface="黑体" pitchFamily="49" charset="-122"/>
        <a:cs typeface="+mn-cs"/>
      </a:defRPr>
    </a:lvl5pPr>
    <a:lvl6pPr marL="2272293" algn="l" defTabSz="908902" rtl="0" eaLnBrk="1" latinLnBrk="0" hangingPunct="1">
      <a:defRPr sz="2000" kern="1200">
        <a:solidFill>
          <a:schemeClr val="bg1"/>
        </a:solidFill>
        <a:latin typeface="黑体" pitchFamily="49" charset="-122"/>
        <a:ea typeface="黑体" pitchFamily="49" charset="-122"/>
        <a:cs typeface="+mn-cs"/>
      </a:defRPr>
    </a:lvl6pPr>
    <a:lvl7pPr marL="2726758" algn="l" defTabSz="908902" rtl="0" eaLnBrk="1" latinLnBrk="0" hangingPunct="1">
      <a:defRPr sz="2000" kern="1200">
        <a:solidFill>
          <a:schemeClr val="bg1"/>
        </a:solidFill>
        <a:latin typeface="黑体" pitchFamily="49" charset="-122"/>
        <a:ea typeface="黑体" pitchFamily="49" charset="-122"/>
        <a:cs typeface="+mn-cs"/>
      </a:defRPr>
    </a:lvl7pPr>
    <a:lvl8pPr marL="3181207" algn="l" defTabSz="908902" rtl="0" eaLnBrk="1" latinLnBrk="0" hangingPunct="1">
      <a:defRPr sz="2000" kern="1200">
        <a:solidFill>
          <a:schemeClr val="bg1"/>
        </a:solidFill>
        <a:latin typeface="黑体" pitchFamily="49" charset="-122"/>
        <a:ea typeface="黑体" pitchFamily="49" charset="-122"/>
        <a:cs typeface="+mn-cs"/>
      </a:defRPr>
    </a:lvl8pPr>
    <a:lvl9pPr marL="3635676" algn="l" defTabSz="908902" rtl="0" eaLnBrk="1" latinLnBrk="0" hangingPunct="1">
      <a:defRPr sz="2000" kern="1200">
        <a:solidFill>
          <a:schemeClr val="bg1"/>
        </a:solidFill>
        <a:latin typeface="黑体" pitchFamily="49" charset="-122"/>
        <a:ea typeface="黑体" pitchFamily="49" charset="-122"/>
        <a:cs typeface="+mn-cs"/>
      </a:defRPr>
    </a:lvl9pPr>
  </p:defaultTextStyle>
  <p:extLst>
    <p:ext uri="{EFAFB233-063F-42B5-8137-9DF3F51BA10A}">
      <p15:sldGuideLst xmlns:p15="http://schemas.microsoft.com/office/powerpoint/2012/main">
        <p15:guide id="1" orient="horz" pos="481" userDrawn="1">
          <p15:clr>
            <a:srgbClr val="A4A3A4"/>
          </p15:clr>
        </p15:guide>
        <p15:guide id="2" orient="horz" pos="1111" userDrawn="1">
          <p15:clr>
            <a:srgbClr val="A4A3A4"/>
          </p15:clr>
        </p15:guide>
        <p15:guide id="3" pos="383" userDrawn="1">
          <p15:clr>
            <a:srgbClr val="A4A3A4"/>
          </p15:clr>
        </p15:guide>
        <p15:guide id="4" pos="7277" userDrawn="1">
          <p15:clr>
            <a:srgbClr val="A4A3A4"/>
          </p15:clr>
        </p15:guide>
        <p15:guide id="5" orient="horz" pos="93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ht" initials="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9EDF4"/>
    <a:srgbClr val="D0D8E8"/>
    <a:srgbClr val="3C61AA"/>
    <a:srgbClr val="4974B4"/>
    <a:srgbClr val="3563A6"/>
    <a:srgbClr val="A58D7B"/>
    <a:srgbClr val="AB75A7"/>
    <a:srgbClr val="C7A059"/>
    <a:srgbClr val="733C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2" autoAdjust="0"/>
    <p:restoredTop sz="86486" autoAdjust="0"/>
  </p:normalViewPr>
  <p:slideViewPr>
    <p:cSldViewPr>
      <p:cViewPr varScale="1">
        <p:scale>
          <a:sx n="77" d="100"/>
          <a:sy n="77" d="100"/>
        </p:scale>
        <p:origin x="1027" y="58"/>
      </p:cViewPr>
      <p:guideLst>
        <p:guide orient="horz" pos="481"/>
        <p:guide orient="horz" pos="1111"/>
        <p:guide pos="383"/>
        <p:guide pos="7277"/>
        <p:guide orient="horz" pos="934"/>
      </p:guideLst>
    </p:cSldViewPr>
  </p:slideViewPr>
  <p:notesTextViewPr>
    <p:cViewPr>
      <p:scale>
        <a:sx n="100" d="100"/>
        <a:sy n="100" d="100"/>
      </p:scale>
      <p:origin x="0" y="0"/>
    </p:cViewPr>
  </p:notesTextViewPr>
  <p:sorterViewPr>
    <p:cViewPr>
      <p:scale>
        <a:sx n="66" d="100"/>
        <a:sy n="66" d="100"/>
      </p:scale>
      <p:origin x="0" y="2472"/>
    </p:cViewPr>
  </p:sorterViewPr>
  <p:notesViewPr>
    <p:cSldViewPr>
      <p:cViewPr varScale="1">
        <p:scale>
          <a:sx n="64" d="100"/>
          <a:sy n="64" d="100"/>
        </p:scale>
        <p:origin x="329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lnSpc>
                <a:spcPct val="100000"/>
              </a:lnSpc>
              <a:buFontTx/>
              <a:buNone/>
              <a:defRPr sz="1200">
                <a:solidFill>
                  <a:srgbClr val="0062AC"/>
                </a:solidFill>
                <a:latin typeface="Calibri"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lnSpc>
                <a:spcPct val="100000"/>
              </a:lnSpc>
              <a:buFontTx/>
              <a:buNone/>
              <a:defRPr sz="1200">
                <a:solidFill>
                  <a:srgbClr val="0062AC"/>
                </a:solidFill>
                <a:latin typeface="Calibri" pitchFamily="34" charset="0"/>
                <a:ea typeface="宋体" pitchFamily="2" charset="-122"/>
              </a:defRPr>
            </a:lvl1pPr>
          </a:lstStyle>
          <a:p>
            <a:pPr>
              <a:defRPr/>
            </a:pPr>
            <a:fld id="{B3D03AC0-ED3C-49C2-9E6A-EBD83C194850}" type="datetimeFigureOut">
              <a:rPr lang="zh-CN" altLang="en-US"/>
              <a:pPr>
                <a:defRPr/>
              </a:pPr>
              <a:t>2019/7/11</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lnSpc>
                <a:spcPct val="100000"/>
              </a:lnSpc>
              <a:buFontTx/>
              <a:buNone/>
              <a:defRPr sz="1200">
                <a:solidFill>
                  <a:srgbClr val="0062AC"/>
                </a:solidFill>
                <a:latin typeface="Calibri"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lnSpc>
                <a:spcPct val="100000"/>
              </a:lnSpc>
              <a:buFontTx/>
              <a:buNone/>
              <a:defRPr sz="1200">
                <a:solidFill>
                  <a:srgbClr val="0062AC"/>
                </a:solidFill>
                <a:latin typeface="Calibri" pitchFamily="34" charset="0"/>
                <a:ea typeface="宋体" pitchFamily="2" charset="-122"/>
              </a:defRPr>
            </a:lvl1pPr>
          </a:lstStyle>
          <a:p>
            <a:pPr>
              <a:defRPr/>
            </a:pPr>
            <a:fld id="{FE67CE4D-C140-42C4-B4E5-E66660F8C15E}" type="slidenum">
              <a:rPr lang="zh-CN" altLang="en-US"/>
              <a:pPr>
                <a:defRPr/>
              </a:pPr>
              <a:t>‹#›</a:t>
            </a:fld>
            <a:endParaRPr lang="zh-CN" altLang="en-US"/>
          </a:p>
        </p:txBody>
      </p:sp>
    </p:spTree>
    <p:extLst>
      <p:ext uri="{BB962C8B-B14F-4D97-AF65-F5344CB8AC3E}">
        <p14:creationId xmlns:p14="http://schemas.microsoft.com/office/powerpoint/2010/main" val="3802961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solidFill>
                  <a:schemeClr val="tx1"/>
                </a:solidFill>
                <a:latin typeface="Arial"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solidFill>
                  <a:schemeClr val="tx1"/>
                </a:solidFill>
                <a:latin typeface="Arial" charset="0"/>
                <a:ea typeface="宋体" pitchFamily="2" charset="-122"/>
              </a:defRPr>
            </a:lvl1pPr>
          </a:lstStyle>
          <a:p>
            <a:pPr>
              <a:defRPr/>
            </a:pPr>
            <a:endParaRPr lang="en-US" altLang="zh-CN"/>
          </a:p>
        </p:txBody>
      </p:sp>
      <p:sp>
        <p:nvSpPr>
          <p:cNvPr id="32772"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solidFill>
                  <a:schemeClr val="tx1"/>
                </a:solidFill>
                <a:latin typeface="Arial"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solidFill>
                  <a:schemeClr val="tx1"/>
                </a:solidFill>
                <a:latin typeface="Arial" charset="0"/>
                <a:ea typeface="宋体" pitchFamily="2" charset="-122"/>
              </a:defRPr>
            </a:lvl1pPr>
          </a:lstStyle>
          <a:p>
            <a:pPr>
              <a:defRPr/>
            </a:pPr>
            <a:fld id="{C24BF663-959B-43DD-8B92-C4A844F90097}" type="slidenum">
              <a:rPr lang="en-US" altLang="zh-CN"/>
              <a:pPr>
                <a:defRPr/>
              </a:pPr>
              <a:t>‹#›</a:t>
            </a:fld>
            <a:endParaRPr lang="en-US" altLang="zh-CN"/>
          </a:p>
        </p:txBody>
      </p:sp>
    </p:spTree>
    <p:extLst>
      <p:ext uri="{BB962C8B-B14F-4D97-AF65-F5344CB8AC3E}">
        <p14:creationId xmlns:p14="http://schemas.microsoft.com/office/powerpoint/2010/main" val="2116081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4454"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08902"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63372"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17829"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72293" algn="l" defTabSz="908902" rtl="0" eaLnBrk="1" latinLnBrk="0" hangingPunct="1">
      <a:defRPr sz="1200" kern="1200">
        <a:solidFill>
          <a:schemeClr val="tx1"/>
        </a:solidFill>
        <a:latin typeface="+mn-lt"/>
        <a:ea typeface="+mn-ea"/>
        <a:cs typeface="+mn-cs"/>
      </a:defRPr>
    </a:lvl6pPr>
    <a:lvl7pPr marL="2726758" algn="l" defTabSz="908902" rtl="0" eaLnBrk="1" latinLnBrk="0" hangingPunct="1">
      <a:defRPr sz="1200" kern="1200">
        <a:solidFill>
          <a:schemeClr val="tx1"/>
        </a:solidFill>
        <a:latin typeface="+mn-lt"/>
        <a:ea typeface="+mn-ea"/>
        <a:cs typeface="+mn-cs"/>
      </a:defRPr>
    </a:lvl7pPr>
    <a:lvl8pPr marL="3181207" algn="l" defTabSz="908902" rtl="0" eaLnBrk="1" latinLnBrk="0" hangingPunct="1">
      <a:defRPr sz="1200" kern="1200">
        <a:solidFill>
          <a:schemeClr val="tx1"/>
        </a:solidFill>
        <a:latin typeface="+mn-lt"/>
        <a:ea typeface="+mn-ea"/>
        <a:cs typeface="+mn-cs"/>
      </a:defRPr>
    </a:lvl8pPr>
    <a:lvl9pPr marL="3635676" algn="l" defTabSz="90890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413912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106088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1933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344517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609771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54216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43755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64906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77558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05198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19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65488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344393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888291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256091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31525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64965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00141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678741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98823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559028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278050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29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87428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474136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262084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57054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53816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039627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014343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435914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01136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79857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245589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39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3038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270807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331367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227909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49302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600343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907675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19807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577017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480819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664472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49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7694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347152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5882560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41608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046182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406822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247318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119433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1962723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7894388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3938922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59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8352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669021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664556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782824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0574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0923864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210350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036028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817375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56299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63319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69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67833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758568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7498213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7633809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9412316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999103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083943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2348347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7525625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063415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932465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79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3248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6325689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497879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1210979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1817711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4351230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206740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2326164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4669721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3075288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8578889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89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04484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19126810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90</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89953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91</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554407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92</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1732478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93</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332670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94</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30546589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95</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3421215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96</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9634515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97</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7711748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98</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9425682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xfrm>
            <a:off x="382588" y="685800"/>
            <a:ext cx="6092825" cy="3429000"/>
          </a:xfrm>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ndParaRPr>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bg1"/>
                </a:solidFill>
                <a:latin typeface="黑体" pitchFamily="49" charset="-122"/>
                <a:ea typeface="黑体" pitchFamily="49" charset="-122"/>
              </a:defRPr>
            </a:lvl1pPr>
            <a:lvl2pPr marL="742950" indent="-285750" eaLnBrk="0" hangingPunct="0">
              <a:defRPr sz="2000">
                <a:solidFill>
                  <a:schemeClr val="bg1"/>
                </a:solidFill>
                <a:latin typeface="黑体" pitchFamily="49" charset="-122"/>
                <a:ea typeface="黑体" pitchFamily="49" charset="-122"/>
              </a:defRPr>
            </a:lvl2pPr>
            <a:lvl3pPr marL="1143000" indent="-228600" eaLnBrk="0" hangingPunct="0">
              <a:defRPr sz="2000">
                <a:solidFill>
                  <a:schemeClr val="bg1"/>
                </a:solidFill>
                <a:latin typeface="黑体" pitchFamily="49" charset="-122"/>
                <a:ea typeface="黑体" pitchFamily="49" charset="-122"/>
              </a:defRPr>
            </a:lvl3pPr>
            <a:lvl4pPr marL="1600200" indent="-228600" eaLnBrk="0" hangingPunct="0">
              <a:defRPr sz="2000">
                <a:solidFill>
                  <a:schemeClr val="bg1"/>
                </a:solidFill>
                <a:latin typeface="黑体" pitchFamily="49" charset="-122"/>
                <a:ea typeface="黑体" pitchFamily="49" charset="-122"/>
              </a:defRPr>
            </a:lvl4pPr>
            <a:lvl5pPr marL="2057400" indent="-228600" eaLnBrk="0" hangingPunct="0">
              <a:defRPr sz="2000">
                <a:solidFill>
                  <a:schemeClr val="bg1"/>
                </a:solidFill>
                <a:latin typeface="黑体" pitchFamily="49" charset="-122"/>
                <a:ea typeface="黑体" pitchFamily="49" charset="-122"/>
              </a:defRPr>
            </a:lvl5pPr>
            <a:lvl6pPr marL="2514600" indent="-228600" eaLnBrk="0" fontAlgn="base" hangingPunct="0">
              <a:spcBef>
                <a:spcPct val="0"/>
              </a:spcBef>
              <a:spcAft>
                <a:spcPct val="0"/>
              </a:spcAft>
              <a:defRPr sz="2000">
                <a:solidFill>
                  <a:schemeClr val="bg1"/>
                </a:solidFill>
                <a:latin typeface="黑体" pitchFamily="49" charset="-122"/>
                <a:ea typeface="黑体" pitchFamily="49" charset="-122"/>
              </a:defRPr>
            </a:lvl6pPr>
            <a:lvl7pPr marL="2971800" indent="-228600" eaLnBrk="0" fontAlgn="base" hangingPunct="0">
              <a:spcBef>
                <a:spcPct val="0"/>
              </a:spcBef>
              <a:spcAft>
                <a:spcPct val="0"/>
              </a:spcAft>
              <a:defRPr sz="2000">
                <a:solidFill>
                  <a:schemeClr val="bg1"/>
                </a:solidFill>
                <a:latin typeface="黑体" pitchFamily="49" charset="-122"/>
                <a:ea typeface="黑体" pitchFamily="49" charset="-122"/>
              </a:defRPr>
            </a:lvl7pPr>
            <a:lvl8pPr marL="3429000" indent="-228600" eaLnBrk="0" fontAlgn="base" hangingPunct="0">
              <a:spcBef>
                <a:spcPct val="0"/>
              </a:spcBef>
              <a:spcAft>
                <a:spcPct val="0"/>
              </a:spcAft>
              <a:defRPr sz="2000">
                <a:solidFill>
                  <a:schemeClr val="bg1"/>
                </a:solidFill>
                <a:latin typeface="黑体" pitchFamily="49" charset="-122"/>
                <a:ea typeface="黑体" pitchFamily="49" charset="-122"/>
              </a:defRPr>
            </a:lvl8pPr>
            <a:lvl9pPr marL="3886200" indent="-228600" eaLnBrk="0" fontAlgn="base" hangingPunct="0">
              <a:spcBef>
                <a:spcPct val="0"/>
              </a:spcBef>
              <a:spcAft>
                <a:spcPct val="0"/>
              </a:spcAft>
              <a:defRPr sz="2000">
                <a:solidFill>
                  <a:schemeClr val="bg1"/>
                </a:solidFill>
                <a:latin typeface="黑体" pitchFamily="49" charset="-122"/>
                <a:ea typeface="黑体" pitchFamily="49" charset="-122"/>
              </a:defRPr>
            </a:lvl9pPr>
          </a:lstStyle>
          <a:p>
            <a:pPr eaLnBrk="1" hangingPunct="1"/>
            <a:fld id="{D170C1A3-BB0E-4B11-AFFD-EF013D39E4D9}" type="slidenum">
              <a:rPr lang="en-US" altLang="zh-CN" sz="1200" smtClean="0">
                <a:solidFill>
                  <a:schemeClr val="tx1"/>
                </a:solidFill>
                <a:latin typeface="Arial" pitchFamily="34" charset="0"/>
                <a:ea typeface="宋体" pitchFamily="2" charset="-122"/>
              </a:rPr>
              <a:pPr eaLnBrk="1" hangingPunct="1"/>
              <a:t>99</a:t>
            </a:fld>
            <a:endParaRPr lang="en-US" altLang="zh-CN" sz="1200" dirty="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4178343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3" descr="D:\CCBN展\演示文件\11.jpg"/>
          <p:cNvPicPr>
            <a:picLocks noChangeAspect="1" noChangeArrowheads="1"/>
          </p:cNvPicPr>
          <p:nvPr/>
        </p:nvPicPr>
        <p:blipFill>
          <a:blip r:embed="rId2" cstate="email"/>
          <a:srcRect/>
          <a:stretch>
            <a:fillRect/>
          </a:stretch>
        </p:blipFill>
        <p:spPr bwMode="auto">
          <a:xfrm>
            <a:off x="3" y="-26919"/>
            <a:ext cx="12160250" cy="1760806"/>
          </a:xfrm>
          <a:prstGeom prst="rect">
            <a:avLst/>
          </a:prstGeom>
          <a:noFill/>
          <a:ln w="9525">
            <a:noFill/>
            <a:miter lim="800000"/>
            <a:headEnd/>
            <a:tailEnd/>
          </a:ln>
        </p:spPr>
      </p:pic>
      <p:pic>
        <p:nvPicPr>
          <p:cNvPr id="4" name="Picture 4" descr="D:\CCBN展\演示文件\12.jpg"/>
          <p:cNvPicPr>
            <a:picLocks noChangeAspect="1" noChangeArrowheads="1"/>
          </p:cNvPicPr>
          <p:nvPr/>
        </p:nvPicPr>
        <p:blipFill>
          <a:blip r:embed="rId3" cstate="email"/>
          <a:srcRect/>
          <a:stretch>
            <a:fillRect/>
          </a:stretch>
        </p:blipFill>
        <p:spPr bwMode="auto">
          <a:xfrm>
            <a:off x="3" y="4596876"/>
            <a:ext cx="12160250" cy="2243759"/>
          </a:xfrm>
          <a:prstGeom prst="rect">
            <a:avLst/>
          </a:prstGeom>
          <a:noFill/>
          <a:ln w="9525">
            <a:noFill/>
            <a:miter lim="800000"/>
            <a:headEnd/>
            <a:tailEnd/>
          </a:ln>
        </p:spPr>
      </p:pic>
      <p:pic>
        <p:nvPicPr>
          <p:cNvPr id="5" name="Picture 48" descr="H:\biaozhi-bai.png"/>
          <p:cNvPicPr>
            <a:picLocks noChangeAspect="1" noChangeArrowheads="1"/>
          </p:cNvPicPr>
          <p:nvPr/>
        </p:nvPicPr>
        <p:blipFill>
          <a:blip r:embed="rId4" cstate="email"/>
          <a:srcRect/>
          <a:stretch>
            <a:fillRect/>
          </a:stretch>
        </p:blipFill>
        <p:spPr bwMode="auto">
          <a:xfrm>
            <a:off x="8489027" y="6056799"/>
            <a:ext cx="3101285" cy="449701"/>
          </a:xfrm>
          <a:prstGeom prst="rect">
            <a:avLst/>
          </a:prstGeom>
          <a:noFill/>
          <a:ln w="9525">
            <a:noFill/>
            <a:miter lim="800000"/>
            <a:headEnd/>
            <a:tailEnd/>
          </a:ln>
        </p:spPr>
      </p:pic>
      <p:sp>
        <p:nvSpPr>
          <p:cNvPr id="2" name="标题 1"/>
          <p:cNvSpPr>
            <a:spLocks noGrp="1"/>
          </p:cNvSpPr>
          <p:nvPr>
            <p:ph type="ctrTitle"/>
          </p:nvPr>
        </p:nvSpPr>
        <p:spPr>
          <a:xfrm>
            <a:off x="3" y="2271075"/>
            <a:ext cx="12160250" cy="1466282"/>
          </a:xfrm>
        </p:spPr>
        <p:txBody>
          <a:bodyPr/>
          <a:lstStyle>
            <a:lvl1pPr algn="ctr">
              <a:defRPr sz="4000">
                <a:latin typeface="黑体" pitchFamily="49" charset="-122"/>
                <a:ea typeface="黑体" pitchFamily="49" charset="-122"/>
              </a:defRPr>
            </a:lvl1pPr>
          </a:lstStyle>
          <a:p>
            <a:r>
              <a:rPr lang="zh-CN" altLang="en-US"/>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09936" y="1121880"/>
            <a:ext cx="10915856" cy="531502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0581" y="4395714"/>
            <a:ext cx="10336213" cy="1358607"/>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960581" y="2899348"/>
            <a:ext cx="10336213" cy="1496367"/>
          </a:xfrm>
        </p:spPr>
        <p:txBody>
          <a:bodyPr anchor="b"/>
          <a:lstStyle>
            <a:lvl1pPr marL="0" indent="0">
              <a:buNone/>
              <a:defRPr sz="2000"/>
            </a:lvl1pPr>
            <a:lvl2pPr marL="454454" indent="0">
              <a:buNone/>
              <a:defRPr sz="1900"/>
            </a:lvl2pPr>
            <a:lvl3pPr marL="908902" indent="0">
              <a:buNone/>
              <a:defRPr sz="1600"/>
            </a:lvl3pPr>
            <a:lvl4pPr marL="1363372" indent="0">
              <a:buNone/>
              <a:defRPr sz="1500"/>
            </a:lvl4pPr>
            <a:lvl5pPr marL="1817829" indent="0">
              <a:buNone/>
              <a:defRPr sz="1500"/>
            </a:lvl5pPr>
            <a:lvl6pPr marL="2272293" indent="0">
              <a:buNone/>
              <a:defRPr sz="1500"/>
            </a:lvl6pPr>
            <a:lvl7pPr marL="2726758" indent="0">
              <a:buNone/>
              <a:defRPr sz="1500"/>
            </a:lvl7pPr>
            <a:lvl8pPr marL="3181207" indent="0">
              <a:buNone/>
              <a:defRPr sz="1500"/>
            </a:lvl8pPr>
            <a:lvl9pPr marL="3635676" indent="0">
              <a:buNone/>
              <a:defRPr sz="1500"/>
            </a:lvl9pPr>
          </a:lstStyle>
          <a:p>
            <a:pPr lvl="0"/>
            <a:r>
              <a:rPr lang="zh-CN" altLang="en-US" dirty="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334566" y="1193705"/>
            <a:ext cx="5796305" cy="5243200"/>
          </a:xfrm>
        </p:spPr>
        <p:txBody>
          <a:bodyPr/>
          <a:lstStyle>
            <a:lvl1pPr>
              <a:defRPr sz="2400"/>
            </a:lvl1pPr>
            <a:lvl2pPr>
              <a:defRPr sz="2000"/>
            </a:lvl2pPr>
            <a:lvl3pPr>
              <a:defRPr sz="2000"/>
            </a:lvl3pPr>
            <a:lvl4pPr>
              <a:defRPr sz="2000"/>
            </a:lvl4pPr>
            <a:lvl5pPr>
              <a:defRPr sz="2000"/>
            </a:lvl5pPr>
            <a:lvl6pPr>
              <a:defRPr sz="1900"/>
            </a:lvl6pPr>
            <a:lvl7pPr>
              <a:defRPr sz="1900"/>
            </a:lvl7pPr>
            <a:lvl8pPr>
              <a:defRPr sz="1900"/>
            </a:lvl8pPr>
            <a:lvl9pPr>
              <a:defRPr sz="19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333481" y="1193705"/>
            <a:ext cx="5492300" cy="5243200"/>
          </a:xfrm>
        </p:spPr>
        <p:txBody>
          <a:bodyPr/>
          <a:lstStyle>
            <a:lvl1pPr>
              <a:defRPr sz="2400"/>
            </a:lvl1pPr>
            <a:lvl2pPr>
              <a:defRPr sz="2000"/>
            </a:lvl2pPr>
            <a:lvl3pPr>
              <a:defRPr sz="2000"/>
            </a:lvl3pPr>
            <a:lvl4pPr>
              <a:defRPr sz="2000"/>
            </a:lvl4pPr>
            <a:lvl5pPr>
              <a:defRPr sz="2000"/>
            </a:lvl5pPr>
            <a:lvl6pPr>
              <a:defRPr sz="1900"/>
            </a:lvl6pPr>
            <a:lvl7pPr>
              <a:defRPr sz="1900"/>
            </a:lvl7pPr>
            <a:lvl8pPr>
              <a:defRPr sz="1900"/>
            </a:lvl8pPr>
            <a:lvl9pPr>
              <a:defRPr sz="19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33663" y="29"/>
            <a:ext cx="11492201" cy="105005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33643" y="1193732"/>
            <a:ext cx="5647339" cy="638132"/>
          </a:xfrm>
        </p:spPr>
        <p:txBody>
          <a:bodyPr anchor="b"/>
          <a:lstStyle>
            <a:lvl1pPr marL="0" indent="0">
              <a:buNone/>
              <a:defRPr sz="2400" b="1"/>
            </a:lvl1pPr>
            <a:lvl2pPr marL="454454" indent="0">
              <a:buNone/>
              <a:defRPr sz="2000" b="1"/>
            </a:lvl2pPr>
            <a:lvl3pPr marL="908902" indent="0">
              <a:buNone/>
              <a:defRPr sz="1900" b="1"/>
            </a:lvl3pPr>
            <a:lvl4pPr marL="1363372" indent="0">
              <a:buNone/>
              <a:defRPr sz="1600" b="1"/>
            </a:lvl4pPr>
            <a:lvl5pPr marL="1817829" indent="0">
              <a:buNone/>
              <a:defRPr sz="1600" b="1"/>
            </a:lvl5pPr>
            <a:lvl6pPr marL="2272293" indent="0">
              <a:buNone/>
              <a:defRPr sz="1600" b="1"/>
            </a:lvl6pPr>
            <a:lvl7pPr marL="2726758" indent="0">
              <a:buNone/>
              <a:defRPr sz="1600" b="1"/>
            </a:lvl7pPr>
            <a:lvl8pPr marL="3181207" indent="0">
              <a:buNone/>
              <a:defRPr sz="1600" b="1"/>
            </a:lvl8pPr>
            <a:lvl9pPr marL="3635676"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333643" y="1831926"/>
            <a:ext cx="5647339" cy="4605067"/>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7324" y="1193732"/>
            <a:ext cx="5648525" cy="638132"/>
          </a:xfrm>
        </p:spPr>
        <p:txBody>
          <a:bodyPr anchor="b"/>
          <a:lstStyle>
            <a:lvl1pPr marL="0" indent="0">
              <a:buNone/>
              <a:defRPr sz="2400" b="1"/>
            </a:lvl1pPr>
            <a:lvl2pPr marL="454454" indent="0">
              <a:buNone/>
              <a:defRPr sz="2000" b="1"/>
            </a:lvl2pPr>
            <a:lvl3pPr marL="908902" indent="0">
              <a:buNone/>
              <a:defRPr sz="1900" b="1"/>
            </a:lvl3pPr>
            <a:lvl4pPr marL="1363372" indent="0">
              <a:buNone/>
              <a:defRPr sz="1600" b="1"/>
            </a:lvl4pPr>
            <a:lvl5pPr marL="1817829" indent="0">
              <a:buNone/>
              <a:defRPr sz="1600" b="1"/>
            </a:lvl5pPr>
            <a:lvl6pPr marL="2272293" indent="0">
              <a:buNone/>
              <a:defRPr sz="1600" b="1"/>
            </a:lvl6pPr>
            <a:lvl7pPr marL="2726758" indent="0">
              <a:buNone/>
              <a:defRPr sz="1600" b="1"/>
            </a:lvl7pPr>
            <a:lvl8pPr marL="3181207" indent="0">
              <a:buNone/>
              <a:defRPr sz="1600" b="1"/>
            </a:lvl8pPr>
            <a:lvl9pPr marL="3635676"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7324" y="1831926"/>
            <a:ext cx="5648525" cy="4605067"/>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33564" y="29"/>
            <a:ext cx="11492200" cy="1050055"/>
          </a:xfrm>
          <a:noFill/>
        </p:spPr>
        <p:txBody>
          <a:bodyPr/>
          <a:lstStyle>
            <a:lvl1pPr algn="l">
              <a:defRPr sz="3200" b="1"/>
            </a:lvl1pPr>
          </a:lstStyle>
          <a:p>
            <a:r>
              <a:rPr lang="zh-CN" altLang="en-US" dirty="0"/>
              <a:t>单击此处编辑母版标题样式</a:t>
            </a:r>
          </a:p>
        </p:txBody>
      </p:sp>
      <p:sp>
        <p:nvSpPr>
          <p:cNvPr id="3" name="内容占位符 2"/>
          <p:cNvSpPr>
            <a:spLocks noGrp="1"/>
          </p:cNvSpPr>
          <p:nvPr>
            <p:ph idx="1"/>
          </p:nvPr>
        </p:nvSpPr>
        <p:spPr>
          <a:xfrm>
            <a:off x="4754328" y="1193705"/>
            <a:ext cx="7071443" cy="5243200"/>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333566" y="1193705"/>
            <a:ext cx="4275089" cy="5243200"/>
          </a:xfrm>
        </p:spPr>
        <p:txBody>
          <a:bodyPr/>
          <a:lstStyle>
            <a:lvl1pPr marL="0" indent="0">
              <a:buNone/>
              <a:defRPr sz="2400"/>
            </a:lvl1pPr>
            <a:lvl2pPr marL="454454" indent="0">
              <a:buNone/>
              <a:defRPr sz="1200"/>
            </a:lvl2pPr>
            <a:lvl3pPr marL="908902" indent="0">
              <a:buNone/>
              <a:defRPr sz="1100"/>
            </a:lvl3pPr>
            <a:lvl4pPr marL="1363372" indent="0">
              <a:buNone/>
              <a:defRPr sz="900"/>
            </a:lvl4pPr>
            <a:lvl5pPr marL="1817829" indent="0">
              <a:buNone/>
              <a:defRPr sz="900"/>
            </a:lvl5pPr>
            <a:lvl6pPr marL="2272293" indent="0">
              <a:buNone/>
              <a:defRPr sz="900"/>
            </a:lvl6pPr>
            <a:lvl7pPr marL="2726758" indent="0">
              <a:buNone/>
              <a:defRPr sz="900"/>
            </a:lvl7pPr>
            <a:lvl8pPr marL="3181207" indent="0">
              <a:buNone/>
              <a:defRPr sz="900"/>
            </a:lvl8pPr>
            <a:lvl9pPr marL="3635676" indent="0">
              <a:buNone/>
              <a:defRPr sz="900"/>
            </a:lvl9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3494" y="4788400"/>
            <a:ext cx="7296150" cy="565296"/>
          </a:xfrm>
        </p:spPr>
        <p:txBody>
          <a:bodyPr anchor="b"/>
          <a:lstStyle>
            <a:lvl1pPr algn="l">
              <a:defRPr sz="2400" b="1"/>
            </a:lvl1pPr>
          </a:lstStyle>
          <a:p>
            <a:r>
              <a:rPr lang="zh-CN" altLang="en-US" dirty="0"/>
              <a:t>单击此处编辑母版标题样式</a:t>
            </a:r>
          </a:p>
        </p:txBody>
      </p:sp>
      <p:sp>
        <p:nvSpPr>
          <p:cNvPr id="3" name="图片占位符 2"/>
          <p:cNvSpPr>
            <a:spLocks noGrp="1"/>
          </p:cNvSpPr>
          <p:nvPr>
            <p:ph type="pic" idx="1"/>
          </p:nvPr>
        </p:nvSpPr>
        <p:spPr>
          <a:xfrm>
            <a:off x="2383494" y="611247"/>
            <a:ext cx="7296150" cy="4104323"/>
          </a:xfrm>
        </p:spPr>
        <p:txBody>
          <a:bodyPr/>
          <a:lstStyle>
            <a:lvl1pPr marL="0" indent="0">
              <a:buNone/>
              <a:defRPr sz="3200"/>
            </a:lvl1pPr>
            <a:lvl2pPr marL="454454" indent="0">
              <a:buNone/>
              <a:defRPr sz="2800"/>
            </a:lvl2pPr>
            <a:lvl3pPr marL="908902" indent="0">
              <a:buNone/>
              <a:defRPr sz="2400"/>
            </a:lvl3pPr>
            <a:lvl4pPr marL="1363372" indent="0">
              <a:buNone/>
              <a:defRPr sz="2000"/>
            </a:lvl4pPr>
            <a:lvl5pPr marL="1817829" indent="0">
              <a:buNone/>
              <a:defRPr sz="2000"/>
            </a:lvl5pPr>
            <a:lvl6pPr marL="2272293" indent="0">
              <a:buNone/>
              <a:defRPr sz="2000"/>
            </a:lvl6pPr>
            <a:lvl7pPr marL="2726758" indent="0">
              <a:buNone/>
              <a:defRPr sz="2000"/>
            </a:lvl7pPr>
            <a:lvl8pPr marL="3181207" indent="0">
              <a:buNone/>
              <a:defRPr sz="2000"/>
            </a:lvl8pPr>
            <a:lvl9pPr marL="3635676" indent="0">
              <a:buNone/>
              <a:defRPr sz="2000"/>
            </a:lvl9pPr>
          </a:lstStyle>
          <a:p>
            <a:pPr lvl="0"/>
            <a:endParaRPr lang="zh-CN" altLang="en-US" noProof="0"/>
          </a:p>
        </p:txBody>
      </p:sp>
      <p:sp>
        <p:nvSpPr>
          <p:cNvPr id="4" name="文本占位符 3"/>
          <p:cNvSpPr>
            <a:spLocks noGrp="1"/>
          </p:cNvSpPr>
          <p:nvPr>
            <p:ph type="body" sz="half" idx="2"/>
          </p:nvPr>
        </p:nvSpPr>
        <p:spPr>
          <a:xfrm>
            <a:off x="2383494" y="5353740"/>
            <a:ext cx="7296150" cy="802813"/>
          </a:xfrm>
        </p:spPr>
        <p:txBody>
          <a:bodyPr/>
          <a:lstStyle>
            <a:lvl1pPr marL="0" indent="0">
              <a:buNone/>
              <a:defRPr sz="2000"/>
            </a:lvl1pPr>
            <a:lvl2pPr marL="454454" indent="0">
              <a:buNone/>
              <a:defRPr sz="1200"/>
            </a:lvl2pPr>
            <a:lvl3pPr marL="908902" indent="0">
              <a:buNone/>
              <a:defRPr sz="1100"/>
            </a:lvl3pPr>
            <a:lvl4pPr marL="1363372" indent="0">
              <a:buNone/>
              <a:defRPr sz="900"/>
            </a:lvl4pPr>
            <a:lvl5pPr marL="1817829" indent="0">
              <a:buNone/>
              <a:defRPr sz="900"/>
            </a:lvl5pPr>
            <a:lvl6pPr marL="2272293" indent="0">
              <a:buNone/>
              <a:defRPr sz="900"/>
            </a:lvl6pPr>
            <a:lvl7pPr marL="2726758" indent="0">
              <a:buNone/>
              <a:defRPr sz="900"/>
            </a:lvl7pPr>
            <a:lvl8pPr marL="3181207" indent="0">
              <a:buNone/>
              <a:defRPr sz="900"/>
            </a:lvl8pPr>
            <a:lvl9pPr marL="3635676"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C:\down\图片2.jpg"/>
          <p:cNvPicPr>
            <a:picLocks noChangeAspect="1" noChangeArrowheads="1"/>
          </p:cNvPicPr>
          <p:nvPr/>
        </p:nvPicPr>
        <p:blipFill>
          <a:blip r:embed="rId14" cstate="email"/>
          <a:srcRect/>
          <a:stretch>
            <a:fillRect/>
          </a:stretch>
        </p:blipFill>
        <p:spPr bwMode="auto">
          <a:xfrm>
            <a:off x="1" y="342116"/>
            <a:ext cx="12191919" cy="6498511"/>
          </a:xfrm>
          <a:prstGeom prst="rect">
            <a:avLst/>
          </a:prstGeom>
          <a:noFill/>
          <a:ln w="9525">
            <a:noFill/>
            <a:miter lim="800000"/>
            <a:headEnd/>
            <a:tailEnd/>
          </a:ln>
        </p:spPr>
      </p:pic>
      <p:pic>
        <p:nvPicPr>
          <p:cNvPr id="1027" name="Picture 3" descr="D:\CCBN展\演示文件\11.jpg"/>
          <p:cNvPicPr>
            <a:picLocks noChangeAspect="1" noChangeArrowheads="1"/>
          </p:cNvPicPr>
          <p:nvPr/>
        </p:nvPicPr>
        <p:blipFill>
          <a:blip r:embed="rId15" cstate="email"/>
          <a:srcRect/>
          <a:stretch>
            <a:fillRect/>
          </a:stretch>
        </p:blipFill>
        <p:spPr bwMode="auto">
          <a:xfrm>
            <a:off x="3" y="92"/>
            <a:ext cx="12160250" cy="1049833"/>
          </a:xfrm>
          <a:prstGeom prst="rect">
            <a:avLst/>
          </a:prstGeom>
          <a:noFill/>
          <a:ln w="9525">
            <a:noFill/>
            <a:miter lim="800000"/>
            <a:headEnd/>
            <a:tailEnd/>
          </a:ln>
        </p:spPr>
      </p:pic>
      <p:pic>
        <p:nvPicPr>
          <p:cNvPr id="1028" name="Picture 48" descr="H:\biaozhi-bai.png"/>
          <p:cNvPicPr>
            <a:picLocks noChangeAspect="1" noChangeArrowheads="1"/>
          </p:cNvPicPr>
          <p:nvPr/>
        </p:nvPicPr>
        <p:blipFill>
          <a:blip r:embed="rId16" cstate="email"/>
          <a:srcRect/>
          <a:stretch>
            <a:fillRect/>
          </a:stretch>
        </p:blipFill>
        <p:spPr bwMode="auto">
          <a:xfrm>
            <a:off x="9785233" y="6489036"/>
            <a:ext cx="2106932" cy="307190"/>
          </a:xfrm>
          <a:prstGeom prst="rect">
            <a:avLst/>
          </a:prstGeom>
          <a:noFill/>
          <a:ln w="9525">
            <a:noFill/>
            <a:miter lim="800000"/>
            <a:headEnd/>
            <a:tailEnd/>
          </a:ln>
        </p:spPr>
      </p:pic>
      <p:sp>
        <p:nvSpPr>
          <p:cNvPr id="1029" name="Rectangle 2"/>
          <p:cNvSpPr>
            <a:spLocks noGrp="1" noChangeArrowheads="1"/>
          </p:cNvSpPr>
          <p:nvPr>
            <p:ph type="title"/>
          </p:nvPr>
        </p:nvSpPr>
        <p:spPr bwMode="auto">
          <a:xfrm>
            <a:off x="333569" y="92"/>
            <a:ext cx="11493125" cy="1049833"/>
          </a:xfrm>
          <a:prstGeom prst="rect">
            <a:avLst/>
          </a:prstGeom>
          <a:noFill/>
          <a:ln w="9525">
            <a:noFill/>
            <a:miter lim="800000"/>
            <a:headEnd/>
            <a:tailEnd/>
          </a:ln>
        </p:spPr>
        <p:txBody>
          <a:bodyPr vert="horz" wrap="square" lIns="90872" tIns="45450" rIns="90872" bIns="45450" numCol="1" anchor="ctr" anchorCtr="0" compatLnSpc="1">
            <a:prstTxWarp prst="textNoShape">
              <a:avLst/>
            </a:prstTxWarp>
          </a:bodyPr>
          <a:lstStyle/>
          <a:p>
            <a:pPr lvl="0"/>
            <a:r>
              <a:rPr lang="zh-CN" altLang="en-US"/>
              <a:t>单击此处编辑母版标题样式</a:t>
            </a:r>
          </a:p>
        </p:txBody>
      </p:sp>
      <p:sp>
        <p:nvSpPr>
          <p:cNvPr id="1030" name="Rectangle 17"/>
          <p:cNvSpPr>
            <a:spLocks noGrp="1" noChangeArrowheads="1"/>
          </p:cNvSpPr>
          <p:nvPr>
            <p:ph type="body" idx="1"/>
          </p:nvPr>
        </p:nvSpPr>
        <p:spPr bwMode="auto">
          <a:xfrm>
            <a:off x="333569" y="1193927"/>
            <a:ext cx="11493125" cy="5242830"/>
          </a:xfrm>
          <a:prstGeom prst="rect">
            <a:avLst/>
          </a:prstGeom>
          <a:noFill/>
          <a:ln w="9525">
            <a:noFill/>
            <a:miter lim="800000"/>
            <a:headEnd/>
            <a:tailEnd/>
          </a:ln>
        </p:spPr>
        <p:txBody>
          <a:bodyPr vert="horz" wrap="square" lIns="89434" tIns="45450" rIns="90872" bIns="4545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Rectangle 12"/>
          <p:cNvSpPr>
            <a:spLocks noChangeArrowheads="1"/>
          </p:cNvSpPr>
          <p:nvPr/>
        </p:nvSpPr>
        <p:spPr bwMode="auto">
          <a:xfrm>
            <a:off x="11442461" y="619158"/>
            <a:ext cx="669237" cy="349944"/>
          </a:xfrm>
          <a:prstGeom prst="rect">
            <a:avLst/>
          </a:prstGeom>
          <a:noFill/>
          <a:ln w="9525">
            <a:noFill/>
            <a:miter lim="800000"/>
            <a:headEnd/>
            <a:tailEnd/>
          </a:ln>
        </p:spPr>
        <p:txBody>
          <a:bodyPr lIns="90872" tIns="45450" rIns="90872" bIns="45450"/>
          <a:lstStyle/>
          <a:p>
            <a:pPr algn="r">
              <a:defRPr/>
            </a:pPr>
            <a:fld id="{6B4C3250-F419-4EE1-8988-E8C6F9C67111}" type="slidenum">
              <a:rPr lang="en-US" altLang="zh-CN" sz="1500">
                <a:latin typeface="微软雅黑" pitchFamily="34" charset="-122"/>
                <a:ea typeface="微软雅黑" pitchFamily="34" charset="-122"/>
              </a:rPr>
              <a:pPr algn="r">
                <a:defRPr/>
              </a:pPr>
              <a:t>‹#›</a:t>
            </a:fld>
            <a:endParaRPr lang="en-US" altLang="zh-CN" sz="1500" dirty="0">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7486" r:id="rId1"/>
    <p:sldLayoutId id="2147487475" r:id="rId2"/>
    <p:sldLayoutId id="2147487476" r:id="rId3"/>
    <p:sldLayoutId id="2147487477" r:id="rId4"/>
    <p:sldLayoutId id="2147487478" r:id="rId5"/>
    <p:sldLayoutId id="2147487479" r:id="rId6"/>
    <p:sldLayoutId id="2147487480" r:id="rId7"/>
    <p:sldLayoutId id="2147487481" r:id="rId8"/>
    <p:sldLayoutId id="2147487482" r:id="rId9"/>
    <p:sldLayoutId id="2147487483" r:id="rId10"/>
    <p:sldLayoutId id="2147487484" r:id="rId11"/>
    <p:sldLayoutId id="2147487485" r:id="rId12"/>
  </p:sldLayoutIdLst>
  <p:txStyles>
    <p:titleStyle>
      <a:lvl1pPr algn="l" rtl="0" eaLnBrk="0" fontAlgn="base" hangingPunct="0">
        <a:spcBef>
          <a:spcPct val="0"/>
        </a:spcBef>
        <a:spcAft>
          <a:spcPct val="0"/>
        </a:spcAft>
        <a:defRPr sz="3200" b="1">
          <a:solidFill>
            <a:srgbClr val="FFFF00"/>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rgbClr val="FFFF00"/>
          </a:solidFill>
          <a:latin typeface="黑体" pitchFamily="49" charset="-122"/>
          <a:ea typeface="黑体" pitchFamily="49" charset="-122"/>
        </a:defRPr>
      </a:lvl2pPr>
      <a:lvl3pPr algn="l" rtl="0" eaLnBrk="0" fontAlgn="base" hangingPunct="0">
        <a:spcBef>
          <a:spcPct val="0"/>
        </a:spcBef>
        <a:spcAft>
          <a:spcPct val="0"/>
        </a:spcAft>
        <a:defRPr sz="3200" b="1">
          <a:solidFill>
            <a:srgbClr val="FFFF00"/>
          </a:solidFill>
          <a:latin typeface="黑体" pitchFamily="49" charset="-122"/>
          <a:ea typeface="黑体" pitchFamily="49" charset="-122"/>
        </a:defRPr>
      </a:lvl3pPr>
      <a:lvl4pPr algn="l" rtl="0" eaLnBrk="0" fontAlgn="base" hangingPunct="0">
        <a:spcBef>
          <a:spcPct val="0"/>
        </a:spcBef>
        <a:spcAft>
          <a:spcPct val="0"/>
        </a:spcAft>
        <a:defRPr sz="3200" b="1">
          <a:solidFill>
            <a:srgbClr val="FFFF00"/>
          </a:solidFill>
          <a:latin typeface="黑体" pitchFamily="49" charset="-122"/>
          <a:ea typeface="黑体" pitchFamily="49" charset="-122"/>
        </a:defRPr>
      </a:lvl4pPr>
      <a:lvl5pPr algn="l" rtl="0" eaLnBrk="0" fontAlgn="base" hangingPunct="0">
        <a:spcBef>
          <a:spcPct val="0"/>
        </a:spcBef>
        <a:spcAft>
          <a:spcPct val="0"/>
        </a:spcAft>
        <a:defRPr sz="3200" b="1">
          <a:solidFill>
            <a:srgbClr val="FFFF00"/>
          </a:solidFill>
          <a:latin typeface="黑体" pitchFamily="49" charset="-122"/>
          <a:ea typeface="黑体" pitchFamily="49" charset="-122"/>
        </a:defRPr>
      </a:lvl5pPr>
      <a:lvl6pPr marL="454454" algn="l" rtl="0" fontAlgn="base">
        <a:spcBef>
          <a:spcPct val="0"/>
        </a:spcBef>
        <a:spcAft>
          <a:spcPct val="0"/>
        </a:spcAft>
        <a:defRPr sz="3600" b="1">
          <a:solidFill>
            <a:srgbClr val="FFFF00"/>
          </a:solidFill>
          <a:latin typeface="MyriadRegular" pitchFamily="2" charset="0"/>
          <a:ea typeface="黑体" pitchFamily="2" charset="-122"/>
        </a:defRPr>
      </a:lvl6pPr>
      <a:lvl7pPr marL="908902" algn="l" rtl="0" fontAlgn="base">
        <a:spcBef>
          <a:spcPct val="0"/>
        </a:spcBef>
        <a:spcAft>
          <a:spcPct val="0"/>
        </a:spcAft>
        <a:defRPr sz="3600" b="1">
          <a:solidFill>
            <a:srgbClr val="FFFF00"/>
          </a:solidFill>
          <a:latin typeface="MyriadRegular" pitchFamily="2" charset="0"/>
          <a:ea typeface="黑体" pitchFamily="2" charset="-122"/>
        </a:defRPr>
      </a:lvl7pPr>
      <a:lvl8pPr marL="1363372" algn="l" rtl="0" fontAlgn="base">
        <a:spcBef>
          <a:spcPct val="0"/>
        </a:spcBef>
        <a:spcAft>
          <a:spcPct val="0"/>
        </a:spcAft>
        <a:defRPr sz="3600" b="1">
          <a:solidFill>
            <a:srgbClr val="FFFF00"/>
          </a:solidFill>
          <a:latin typeface="MyriadRegular" pitchFamily="2" charset="0"/>
          <a:ea typeface="黑体" pitchFamily="2" charset="-122"/>
        </a:defRPr>
      </a:lvl8pPr>
      <a:lvl9pPr marL="1817829" algn="l" rtl="0" fontAlgn="base">
        <a:spcBef>
          <a:spcPct val="0"/>
        </a:spcBef>
        <a:spcAft>
          <a:spcPct val="0"/>
        </a:spcAft>
        <a:defRPr sz="3600" b="1">
          <a:solidFill>
            <a:srgbClr val="FFFF00"/>
          </a:solidFill>
          <a:latin typeface="MyriadRegular" pitchFamily="2" charset="0"/>
          <a:ea typeface="黑体" pitchFamily="2" charset="-122"/>
        </a:defRPr>
      </a:lvl9pPr>
    </p:titleStyle>
    <p:body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p:bodyStyle>
    <p:otherStyle>
      <a:defPPr>
        <a:defRPr lang="zh-CN"/>
      </a:defPPr>
      <a:lvl1pPr marL="0" algn="l" defTabSz="908902" rtl="0" eaLnBrk="1" latinLnBrk="0" hangingPunct="1">
        <a:defRPr sz="1900" kern="1200">
          <a:solidFill>
            <a:schemeClr val="tx1"/>
          </a:solidFill>
          <a:latin typeface="+mn-lt"/>
          <a:ea typeface="+mn-ea"/>
          <a:cs typeface="+mn-cs"/>
        </a:defRPr>
      </a:lvl1pPr>
      <a:lvl2pPr marL="454454" algn="l" defTabSz="908902" rtl="0" eaLnBrk="1" latinLnBrk="0" hangingPunct="1">
        <a:defRPr sz="1900" kern="1200">
          <a:solidFill>
            <a:schemeClr val="tx1"/>
          </a:solidFill>
          <a:latin typeface="+mn-lt"/>
          <a:ea typeface="+mn-ea"/>
          <a:cs typeface="+mn-cs"/>
        </a:defRPr>
      </a:lvl2pPr>
      <a:lvl3pPr marL="908902" algn="l" defTabSz="908902" rtl="0" eaLnBrk="1" latinLnBrk="0" hangingPunct="1">
        <a:defRPr sz="1900" kern="1200">
          <a:solidFill>
            <a:schemeClr val="tx1"/>
          </a:solidFill>
          <a:latin typeface="+mn-lt"/>
          <a:ea typeface="+mn-ea"/>
          <a:cs typeface="+mn-cs"/>
        </a:defRPr>
      </a:lvl3pPr>
      <a:lvl4pPr marL="1363372" algn="l" defTabSz="908902" rtl="0" eaLnBrk="1" latinLnBrk="0" hangingPunct="1">
        <a:defRPr sz="1900" kern="1200">
          <a:solidFill>
            <a:schemeClr val="tx1"/>
          </a:solidFill>
          <a:latin typeface="+mn-lt"/>
          <a:ea typeface="+mn-ea"/>
          <a:cs typeface="+mn-cs"/>
        </a:defRPr>
      </a:lvl4pPr>
      <a:lvl5pPr marL="1817829" algn="l" defTabSz="908902" rtl="0" eaLnBrk="1" latinLnBrk="0" hangingPunct="1">
        <a:defRPr sz="1900" kern="1200">
          <a:solidFill>
            <a:schemeClr val="tx1"/>
          </a:solidFill>
          <a:latin typeface="+mn-lt"/>
          <a:ea typeface="+mn-ea"/>
          <a:cs typeface="+mn-cs"/>
        </a:defRPr>
      </a:lvl5pPr>
      <a:lvl6pPr marL="2272293" algn="l" defTabSz="908902" rtl="0" eaLnBrk="1" latinLnBrk="0" hangingPunct="1">
        <a:defRPr sz="1900" kern="1200">
          <a:solidFill>
            <a:schemeClr val="tx1"/>
          </a:solidFill>
          <a:latin typeface="+mn-lt"/>
          <a:ea typeface="+mn-ea"/>
          <a:cs typeface="+mn-cs"/>
        </a:defRPr>
      </a:lvl6pPr>
      <a:lvl7pPr marL="2726758" algn="l" defTabSz="908902" rtl="0" eaLnBrk="1" latinLnBrk="0" hangingPunct="1">
        <a:defRPr sz="1900" kern="1200">
          <a:solidFill>
            <a:schemeClr val="tx1"/>
          </a:solidFill>
          <a:latin typeface="+mn-lt"/>
          <a:ea typeface="+mn-ea"/>
          <a:cs typeface="+mn-cs"/>
        </a:defRPr>
      </a:lvl7pPr>
      <a:lvl8pPr marL="3181207" algn="l" defTabSz="908902" rtl="0" eaLnBrk="1" latinLnBrk="0" hangingPunct="1">
        <a:defRPr sz="1900" kern="1200">
          <a:solidFill>
            <a:schemeClr val="tx1"/>
          </a:solidFill>
          <a:latin typeface="+mn-lt"/>
          <a:ea typeface="+mn-ea"/>
          <a:cs typeface="+mn-cs"/>
        </a:defRPr>
      </a:lvl8pPr>
      <a:lvl9pPr marL="3635676" algn="l" defTabSz="90890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microsoft.com/office/2007/relationships/hdphoto" Target="../media/hdphoto2.wdp"/></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microsoft.com/office/2007/relationships/hdphoto" Target="../media/hdphoto3.wdp"/></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hyperlink" Target="http://www.wxpython.org/" TargetMode="External"/><Relationship Id="rId3" Type="http://schemas.openxmlformats.org/officeDocument/2006/relationships/hyperlink" Target="mailto:python-cn@googlegroups.com" TargetMode="External"/><Relationship Id="rId7" Type="http://schemas.openxmlformats.org/officeDocument/2006/relationships/hyperlink" Target="http://code.google.com/p/ulipad/" TargetMode="External"/><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hyperlink" Target="http://www.djangoproject.com/" TargetMode="External"/><Relationship Id="rId11" Type="http://schemas.openxmlformats.org/officeDocument/2006/relationships/hyperlink" Target="https://www.w3cschool.cn/python/" TargetMode="External"/><Relationship Id="rId5" Type="http://schemas.openxmlformats.org/officeDocument/2006/relationships/hyperlink" Target="http://www.python.org/" TargetMode="External"/><Relationship Id="rId10" Type="http://schemas.openxmlformats.org/officeDocument/2006/relationships/hyperlink" Target="https://www.runoob.com/python/" TargetMode="External"/><Relationship Id="rId4" Type="http://schemas.openxmlformats.org/officeDocument/2006/relationships/hyperlink" Target="http://wiki.woodpecker.org.cn/" TargetMode="External"/><Relationship Id="rId9" Type="http://schemas.openxmlformats.org/officeDocument/2006/relationships/hyperlink" Target="http://www.riverbankcomputing.co.u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31454" y="2189128"/>
            <a:ext cx="12097343" cy="906370"/>
          </a:xfrm>
          <a:prstGeom prst="rect">
            <a:avLst/>
          </a:prstGeom>
          <a:noFill/>
          <a:ln w="9525">
            <a:noFill/>
            <a:miter lim="800000"/>
            <a:headEnd/>
            <a:tailEnd/>
          </a:ln>
        </p:spPr>
        <p:txBody>
          <a:bodyPr wrap="square" lIns="90872" tIns="45450" rIns="90872" bIns="45450">
            <a:spAutoFit/>
          </a:bodyPr>
          <a:lstStyle/>
          <a:p>
            <a:pPr algn="ctr">
              <a:lnSpc>
                <a:spcPct val="150000"/>
              </a:lnSpc>
              <a:spcBef>
                <a:spcPts val="0"/>
              </a:spcBef>
              <a:defRPr/>
            </a:pPr>
            <a:r>
              <a:rPr lang="en-US" altLang="zh-CN" sz="4000" b="1" dirty="0" smtClean="0">
                <a:solidFill>
                  <a:srgbClr val="FFFF00"/>
                </a:solidFill>
                <a:latin typeface="微软雅黑" panose="020B0503020204020204" pitchFamily="34" charset="-122"/>
                <a:ea typeface="微软雅黑" panose="020B0503020204020204" pitchFamily="34" charset="-122"/>
              </a:rPr>
              <a:t>Python</a:t>
            </a:r>
            <a:r>
              <a:rPr lang="zh-CN" altLang="en-US" sz="4000" b="1" dirty="0" smtClean="0">
                <a:solidFill>
                  <a:srgbClr val="FFFF00"/>
                </a:solidFill>
                <a:latin typeface="微软雅黑" panose="020B0503020204020204" pitchFamily="34" charset="-122"/>
                <a:ea typeface="微软雅黑" panose="020B0503020204020204" pitchFamily="34" charset="-122"/>
              </a:rPr>
              <a:t>入门教程</a:t>
            </a:r>
            <a:endParaRPr lang="zh-CN" altLang="en-US" sz="40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1142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chemeClr val="bg1"/>
                </a:solidFill>
                <a:cs typeface="+mn-cs"/>
              </a:rPr>
              <a:t>Python</a:t>
            </a:r>
            <a:r>
              <a:rPr lang="zh-CN" altLang="en-US" sz="3200" b="1" dirty="0" smtClean="0">
                <a:solidFill>
                  <a:schemeClr val="bg1"/>
                </a:solidFill>
                <a:cs typeface="+mn-cs"/>
              </a:rPr>
              <a:t>语言的特点</a:t>
            </a:r>
            <a:endParaRPr lang="zh-CN" altLang="en-US" sz="3200" b="1" dirty="0">
              <a:solidFill>
                <a:schemeClr val="bg1"/>
              </a:solidFill>
              <a:cs typeface="+mn-cs"/>
            </a:endParaRPr>
          </a:p>
        </p:txBody>
      </p:sp>
      <p:sp>
        <p:nvSpPr>
          <p:cNvPr id="10" name="内容占位符 1"/>
          <p:cNvSpPr txBox="1">
            <a:spLocks/>
          </p:cNvSpPr>
          <p:nvPr/>
        </p:nvSpPr>
        <p:spPr>
          <a:xfrm>
            <a:off x="103461" y="1596207"/>
            <a:ext cx="10515600" cy="208823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优点一：优雅、简单、明确</a:t>
            </a:r>
            <a:endParaRPr kumimoji="1" lang="en-US" altLang="zh-CN" kern="0" dirty="0" smtClean="0"/>
          </a:p>
          <a:p>
            <a:pPr marL="0" indent="0">
              <a:lnSpc>
                <a:spcPct val="150000"/>
              </a:lnSpc>
              <a:buFont typeface="Wingdings" pitchFamily="2" charset="2"/>
              <a:buNone/>
            </a:pPr>
            <a:r>
              <a:rPr kumimoji="1" lang="zh-CN" altLang="en-US" kern="0" dirty="0" smtClean="0"/>
              <a:t>（减少花哨、晦涩或以“炫技”为目的的代码）</a:t>
            </a:r>
            <a:endParaRPr kumimoji="1" lang="en-US" altLang="zh-CN" kern="0" dirty="0" smtClean="0"/>
          </a:p>
          <a:p>
            <a:pPr>
              <a:lnSpc>
                <a:spcPct val="150000"/>
              </a:lnSpc>
            </a:pPr>
            <a:r>
              <a:rPr lang="zh-CN" altLang="en-US" kern="0" dirty="0" smtClean="0"/>
              <a:t>让数据分析师们摆脱了程序本身语法规则的泥潭，更快的进行数据分析</a:t>
            </a:r>
            <a:endParaRPr kumimoji="1" lang="zh-CN" altLang="en-US" kern="0" dirty="0"/>
          </a:p>
        </p:txBody>
      </p:sp>
      <p:sp>
        <p:nvSpPr>
          <p:cNvPr id="11" name="矩形 28"/>
          <p:cNvSpPr/>
          <p:nvPr/>
        </p:nvSpPr>
        <p:spPr>
          <a:xfrm>
            <a:off x="0" y="656525"/>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2" name="内容占位符 1"/>
          <p:cNvSpPr txBox="1">
            <a:spLocks/>
          </p:cNvSpPr>
          <p:nvPr/>
        </p:nvSpPr>
        <p:spPr>
          <a:xfrm>
            <a:off x="1847528" y="4097384"/>
            <a:ext cx="920229" cy="37140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smtClean="0"/>
              <a:t>C</a:t>
            </a:r>
            <a:r>
              <a:rPr kumimoji="1" lang="zh-CN" altLang="en-US" sz="2000" dirty="0" smtClean="0"/>
              <a:t>语言</a:t>
            </a:r>
            <a:endParaRPr kumimoji="1" lang="zh-CN" altLang="en-US" sz="2000" dirty="0"/>
          </a:p>
        </p:txBody>
      </p:sp>
      <p:sp>
        <p:nvSpPr>
          <p:cNvPr id="13" name="内容占位符 1"/>
          <p:cNvSpPr txBox="1">
            <a:spLocks/>
          </p:cNvSpPr>
          <p:nvPr/>
        </p:nvSpPr>
        <p:spPr>
          <a:xfrm>
            <a:off x="6744072" y="4078698"/>
            <a:ext cx="1580254" cy="40877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smtClean="0"/>
              <a:t>Python</a:t>
            </a:r>
            <a:r>
              <a:rPr kumimoji="1" lang="zh-CN" altLang="en-US" sz="2000" dirty="0" smtClean="0"/>
              <a:t>语言</a:t>
            </a:r>
            <a:endParaRPr kumimoji="1" lang="zh-CN" altLang="en-US" sz="2000"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4468785"/>
            <a:ext cx="4176464" cy="1667526"/>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072" y="4453476"/>
            <a:ext cx="3020811" cy="804609"/>
          </a:xfrm>
          <a:prstGeom prst="rect">
            <a:avLst/>
          </a:prstGeom>
        </p:spPr>
      </p:pic>
    </p:spTree>
    <p:extLst>
      <p:ext uri="{BB962C8B-B14F-4D97-AF65-F5344CB8AC3E}">
        <p14:creationId xmlns:p14="http://schemas.microsoft.com/office/powerpoint/2010/main" val="10725145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1111573" y="539949"/>
            <a:ext cx="8438246" cy="861401"/>
          </a:xfrm>
        </p:spPr>
        <p:txBody>
          <a:bodyPr/>
          <a:lstStyle/>
          <a:p>
            <a:pPr algn="l"/>
            <a:r>
              <a:rPr lang="zh-CN" altLang="en-US" dirty="0">
                <a:latin typeface="微软雅黑" panose="020B0503020204020204" pitchFamily="34" charset="-122"/>
                <a:ea typeface="微软雅黑" panose="020B0503020204020204" pitchFamily="34" charset="-122"/>
              </a:rPr>
              <a:t>谢谢大家！</a:t>
            </a:r>
          </a:p>
        </p:txBody>
      </p:sp>
      <p:pic>
        <p:nvPicPr>
          <p:cNvPr id="8195" name="Picture 5" descr="E:\0科技园S01楼\S01楼照片\IMG_1331.JPG"/>
          <p:cNvPicPr>
            <a:picLocks noChangeArrowheads="1"/>
          </p:cNvPicPr>
          <p:nvPr/>
        </p:nvPicPr>
        <p:blipFill>
          <a:blip r:embed="rId2" cstate="print">
            <a:extLst>
              <a:ext uri="{28A0092B-C50C-407E-A947-70E740481C1C}">
                <a14:useLocalDpi xmlns:a14="http://schemas.microsoft.com/office/drawing/2010/main" val="0"/>
              </a:ext>
            </a:extLst>
          </a:blip>
          <a:srcRect t="10899" b="10121"/>
          <a:stretch>
            <a:fillRect/>
          </a:stretch>
        </p:blipFill>
        <p:spPr bwMode="auto">
          <a:xfrm>
            <a:off x="0" y="1699174"/>
            <a:ext cx="12160250" cy="294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44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175469" y="1476053"/>
            <a:ext cx="5400600" cy="4130650"/>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优点二：强大的标准库</a:t>
            </a:r>
            <a:endParaRPr kumimoji="1" lang="en-US" altLang="zh-CN" kern="0" dirty="0" smtClean="0"/>
          </a:p>
          <a:p>
            <a:pPr>
              <a:lnSpc>
                <a:spcPct val="150000"/>
              </a:lnSpc>
            </a:pPr>
            <a:r>
              <a:rPr kumimoji="1" lang="zh-CN" altLang="en-US" kern="0" dirty="0" smtClean="0"/>
              <a:t>完善的基础代码库，覆盖了网络通信、文件处理、数据库接口、图形系统、</a:t>
            </a:r>
            <a:r>
              <a:rPr kumimoji="1" lang="en-US" altLang="zh-CN" kern="0" dirty="0" smtClean="0"/>
              <a:t>XML</a:t>
            </a:r>
            <a:r>
              <a:rPr kumimoji="1" lang="zh-CN" altLang="en-US" kern="0" dirty="0" smtClean="0"/>
              <a:t>处理等大量内容，被形象地称为“内置电池”（</a:t>
            </a:r>
            <a:r>
              <a:rPr kumimoji="1" lang="en-US" altLang="zh-CN" kern="0" dirty="0" smtClean="0"/>
              <a:t>batteries included</a:t>
            </a:r>
            <a:r>
              <a:rPr kumimoji="1" lang="zh-CN" altLang="en-US" kern="0" dirty="0" smtClean="0"/>
              <a:t>）</a:t>
            </a:r>
            <a:endParaRPr kumimoji="1" lang="en-US" altLang="zh-CN" kern="0" dirty="0" smtClean="0"/>
          </a:p>
          <a:p>
            <a:pPr>
              <a:lnSpc>
                <a:spcPct val="150000"/>
              </a:lnSpc>
            </a:pPr>
            <a:r>
              <a:rPr kumimoji="1" lang="en-US" altLang="zh-CN" kern="0" dirty="0" smtClean="0"/>
              <a:t>Python</a:t>
            </a:r>
            <a:r>
              <a:rPr kumimoji="1" lang="zh-CN" altLang="en-US" kern="0" dirty="0" smtClean="0"/>
              <a:t>使用者</a:t>
            </a:r>
            <a:r>
              <a:rPr kumimoji="1" lang="en-US" altLang="zh-CN" kern="0" dirty="0" smtClean="0"/>
              <a:t>——</a:t>
            </a:r>
            <a:r>
              <a:rPr kumimoji="1" lang="zh-CN" altLang="en-US" kern="0" dirty="0" smtClean="0"/>
              <a:t>“调包侠”</a:t>
            </a:r>
            <a:endParaRPr kumimoji="1" lang="zh-CN" altLang="en-US" kern="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085" y="1620069"/>
            <a:ext cx="6618044" cy="3986634"/>
          </a:xfrm>
          <a:prstGeom prst="rect">
            <a:avLst/>
          </a:prstGeom>
        </p:spPr>
      </p:pic>
    </p:spTree>
    <p:extLst>
      <p:ext uri="{BB962C8B-B14F-4D97-AF65-F5344CB8AC3E}">
        <p14:creationId xmlns:p14="http://schemas.microsoft.com/office/powerpoint/2010/main" val="3538629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175469" y="1620069"/>
            <a:ext cx="11305256" cy="308761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优点三：良好的可扩展性</a:t>
            </a:r>
            <a:endParaRPr kumimoji="1" lang="en-US" altLang="zh-CN" kern="0" dirty="0" smtClean="0"/>
          </a:p>
          <a:p>
            <a:pPr>
              <a:lnSpc>
                <a:spcPct val="150000"/>
              </a:lnSpc>
            </a:pPr>
            <a:r>
              <a:rPr kumimoji="1" lang="zh-CN" altLang="en-US" kern="0" dirty="0" smtClean="0"/>
              <a:t>大量的第三方模块，覆盖了科学计算、</a:t>
            </a:r>
            <a:r>
              <a:rPr kumimoji="1" lang="en-US" altLang="zh-CN" kern="0" dirty="0" smtClean="0"/>
              <a:t>Web</a:t>
            </a:r>
            <a:r>
              <a:rPr kumimoji="1" lang="zh-CN" altLang="en-US" kern="0" dirty="0" smtClean="0"/>
              <a:t>开发、数据接口、图形系统等众多领域，开发的代码通过很好的封装，也可以作为第三方模块给别人使用。如</a:t>
            </a:r>
            <a:r>
              <a:rPr kumimoji="1" lang="en-US" altLang="zh-CN" kern="0" dirty="0" smtClean="0"/>
              <a:t>Pandas</a:t>
            </a:r>
            <a:r>
              <a:rPr kumimoji="1" lang="zh-CN" altLang="en-US" kern="0" dirty="0" smtClean="0"/>
              <a:t>、</a:t>
            </a:r>
            <a:r>
              <a:rPr kumimoji="1" lang="en-US" altLang="zh-CN" kern="0" dirty="0" err="1" smtClean="0"/>
              <a:t>Numpy</a:t>
            </a:r>
            <a:r>
              <a:rPr kumimoji="1" lang="zh-CN" altLang="en-US" kern="0" dirty="0" smtClean="0"/>
              <a:t>、</a:t>
            </a:r>
            <a:r>
              <a:rPr kumimoji="1" lang="en-US" altLang="zh-CN" kern="0" dirty="0" err="1" smtClean="0"/>
              <a:t>Seaborn</a:t>
            </a:r>
            <a:r>
              <a:rPr kumimoji="1" lang="zh-CN" altLang="en-US" kern="0" dirty="0" smtClean="0"/>
              <a:t>、</a:t>
            </a:r>
            <a:r>
              <a:rPr kumimoji="1" lang="en-US" altLang="zh-CN" kern="0" dirty="0" err="1" smtClean="0"/>
              <a:t>Scikit</a:t>
            </a:r>
            <a:r>
              <a:rPr kumimoji="1" lang="en-US" altLang="zh-CN" kern="0" dirty="0" smtClean="0"/>
              <a:t>-learn</a:t>
            </a:r>
            <a:r>
              <a:rPr kumimoji="1" lang="zh-CN" altLang="en-US" kern="0" dirty="0" smtClean="0"/>
              <a:t>等等</a:t>
            </a:r>
            <a:endParaRPr kumimoji="1" lang="en-US" altLang="zh-CN" kern="0" dirty="0" smtClean="0"/>
          </a:p>
          <a:p>
            <a:pPr>
              <a:lnSpc>
                <a:spcPct val="150000"/>
              </a:lnSpc>
            </a:pPr>
            <a:r>
              <a:rPr kumimoji="1" lang="zh-CN" altLang="en-US" kern="0" dirty="0" smtClean="0"/>
              <a:t>优点四：免费、开源</a:t>
            </a:r>
            <a:endParaRPr kumimoji="1" lang="zh-CN" altLang="en-US" kern="0" dirty="0"/>
          </a:p>
        </p:txBody>
      </p:sp>
    </p:spTree>
    <p:extLst>
      <p:ext uri="{BB962C8B-B14F-4D97-AF65-F5344CB8AC3E}">
        <p14:creationId xmlns:p14="http://schemas.microsoft.com/office/powerpoint/2010/main" val="1628787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chemeClr val="bg1"/>
                </a:solidFill>
                <a:cs typeface="+mn-cs"/>
              </a:rPr>
              <a:t>Python</a:t>
            </a:r>
            <a:r>
              <a:rPr lang="zh-CN" altLang="en-US" sz="3200" b="1" dirty="0" smtClean="0">
                <a:solidFill>
                  <a:schemeClr val="bg1"/>
                </a:solidFill>
                <a:cs typeface="+mn-cs"/>
              </a:rPr>
              <a:t>应用领域</a:t>
            </a:r>
            <a:endParaRPr lang="zh-CN" altLang="en-US" sz="3200" b="1" dirty="0">
              <a:solidFill>
                <a:schemeClr val="bg1"/>
              </a:solidFill>
              <a:cs typeface="+mn-cs"/>
            </a:endParaRPr>
          </a:p>
        </p:txBody>
      </p:sp>
      <p:sp>
        <p:nvSpPr>
          <p:cNvPr id="3" name="内容占位符 1"/>
          <p:cNvSpPr txBox="1">
            <a:spLocks/>
          </p:cNvSpPr>
          <p:nvPr/>
        </p:nvSpPr>
        <p:spPr>
          <a:xfrm>
            <a:off x="838200" y="1700808"/>
            <a:ext cx="10515600" cy="4351338"/>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r>
              <a:rPr lang="zh-CN" altLang="en-US" dirty="0" smtClean="0"/>
              <a:t>桌面</a:t>
            </a:r>
            <a:r>
              <a:rPr lang="en-US" altLang="zh-CN" dirty="0"/>
              <a:t>GUI</a:t>
            </a:r>
            <a:r>
              <a:rPr lang="zh-CN" altLang="en-US" dirty="0"/>
              <a:t>软件开发</a:t>
            </a:r>
            <a:r>
              <a:rPr lang="en-US" altLang="zh-CN" dirty="0"/>
              <a:t>(wxPython,PyQT…)</a:t>
            </a:r>
          </a:p>
          <a:p>
            <a:r>
              <a:rPr lang="zh-CN" altLang="en-US" dirty="0"/>
              <a:t>网络应用开发</a:t>
            </a:r>
            <a:r>
              <a:rPr lang="en-US" altLang="zh-CN" dirty="0"/>
              <a:t>(</a:t>
            </a:r>
            <a:r>
              <a:rPr lang="zh-CN" altLang="en-US" dirty="0"/>
              <a:t>内置模块</a:t>
            </a:r>
            <a:r>
              <a:rPr lang="en-US" altLang="zh-CN" dirty="0"/>
              <a:t>,Twistd,Stackless…)</a:t>
            </a:r>
            <a:endParaRPr lang="zh-CN" altLang="en-US" dirty="0"/>
          </a:p>
          <a:p>
            <a:r>
              <a:rPr lang="en-US" altLang="zh-CN" dirty="0"/>
              <a:t>2/3D</a:t>
            </a:r>
            <a:r>
              <a:rPr lang="zh-CN" altLang="en-US" dirty="0"/>
              <a:t>图形处理</a:t>
            </a:r>
            <a:r>
              <a:rPr lang="en-US" altLang="zh-CN" dirty="0"/>
              <a:t>,</a:t>
            </a:r>
            <a:r>
              <a:rPr lang="zh-CN" altLang="en-US" dirty="0"/>
              <a:t>游戏开发</a:t>
            </a:r>
            <a:r>
              <a:rPr lang="en-US" altLang="zh-CN" dirty="0"/>
              <a:t> (PIL,pyGame…)</a:t>
            </a:r>
            <a:endParaRPr lang="zh-CN" altLang="en-US" dirty="0"/>
          </a:p>
          <a:p>
            <a:r>
              <a:rPr lang="zh-CN" altLang="en-US" dirty="0"/>
              <a:t>文档处理</a:t>
            </a:r>
            <a:r>
              <a:rPr lang="en-US" altLang="zh-CN" dirty="0"/>
              <a:t>,</a:t>
            </a:r>
            <a:r>
              <a:rPr lang="zh-CN" altLang="en-US" dirty="0"/>
              <a:t>科学计算</a:t>
            </a:r>
            <a:r>
              <a:rPr lang="en-US" altLang="zh-CN" dirty="0"/>
              <a:t>(moinmoin,numpy…)</a:t>
            </a:r>
          </a:p>
          <a:p>
            <a:r>
              <a:rPr lang="en-US" altLang="zh-CN" dirty="0"/>
              <a:t>Web</a:t>
            </a:r>
            <a:r>
              <a:rPr lang="zh-CN" altLang="en-US" dirty="0"/>
              <a:t>应用开发</a:t>
            </a:r>
            <a:r>
              <a:rPr lang="en-US" altLang="zh-CN" dirty="0"/>
              <a:t>(Django,ZOPE,web.py,Quixote…)</a:t>
            </a:r>
          </a:p>
          <a:p>
            <a:r>
              <a:rPr lang="zh-CN" altLang="en-US" dirty="0"/>
              <a:t>移动设备应用开发</a:t>
            </a:r>
            <a:r>
              <a:rPr lang="en-US" altLang="zh-CN" dirty="0"/>
              <a:t>(PyS60,PySide…)</a:t>
            </a:r>
          </a:p>
          <a:p>
            <a:r>
              <a:rPr lang="zh-CN" altLang="en-US" dirty="0"/>
              <a:t>数据库开发</a:t>
            </a:r>
            <a:r>
              <a:rPr lang="en-US" altLang="zh-CN" dirty="0"/>
              <a:t>(</a:t>
            </a:r>
            <a:r>
              <a:rPr lang="zh-CN" altLang="en-US" dirty="0"/>
              <a:t>支持</a:t>
            </a:r>
            <a:r>
              <a:rPr lang="en-US" altLang="zh-CN" dirty="0"/>
              <a:t>SQL</a:t>
            </a:r>
            <a:r>
              <a:rPr lang="zh-CN" altLang="en-US" dirty="0"/>
              <a:t>和</a:t>
            </a:r>
            <a:r>
              <a:rPr lang="en-US" altLang="zh-CN" dirty="0"/>
              <a:t>NOSQL,ZODB…)</a:t>
            </a:r>
            <a:endParaRPr lang="zh-CN" altLang="en-US" dirty="0"/>
          </a:p>
          <a:p>
            <a:r>
              <a:rPr lang="zh-CN" altLang="en-US" dirty="0"/>
              <a:t>嵌入其它应用</a:t>
            </a:r>
            <a:r>
              <a:rPr lang="en-US" altLang="zh-CN" dirty="0"/>
              <a:t>(</a:t>
            </a:r>
            <a:r>
              <a:rPr lang="zh-CN" altLang="en-US" dirty="0"/>
              <a:t>嵌入</a:t>
            </a:r>
            <a:r>
              <a:rPr lang="en-US" altLang="zh-CN" dirty="0"/>
              <a:t>C/C++,delphi,</a:t>
            </a:r>
            <a:r>
              <a:rPr lang="zh-CN" altLang="en-US" dirty="0"/>
              <a:t>调用</a:t>
            </a:r>
            <a:r>
              <a:rPr lang="en-US" altLang="zh-CN" dirty="0"/>
              <a:t>DLL…)</a:t>
            </a:r>
          </a:p>
          <a:p>
            <a:pPr>
              <a:lnSpc>
                <a:spcPct val="150000"/>
              </a:lnSpc>
            </a:pPr>
            <a:endParaRPr kumimoji="1" lang="en-US" altLang="zh-CN" kern="0" dirty="0" smtClean="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52170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运行环境及安装</a:t>
            </a:r>
            <a:endParaRPr lang="zh-CN" altLang="en-US" sz="3200" b="1" dirty="0">
              <a:solidFill>
                <a:schemeClr val="bg1"/>
              </a:solidFill>
              <a:cs typeface="+mn-cs"/>
            </a:endParaRPr>
          </a:p>
        </p:txBody>
      </p:sp>
      <p:sp>
        <p:nvSpPr>
          <p:cNvPr id="3" name="内容占位符 1"/>
          <p:cNvSpPr txBox="1">
            <a:spLocks/>
          </p:cNvSpPr>
          <p:nvPr/>
        </p:nvSpPr>
        <p:spPr>
          <a:xfrm>
            <a:off x="889328" y="1980109"/>
            <a:ext cx="10515600" cy="236753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dirty="0" smtClean="0"/>
              <a:t>Linux</a:t>
            </a:r>
            <a:r>
              <a:rPr kumimoji="1" lang="zh-CN" altLang="en-US" kern="0" dirty="0" smtClean="0"/>
              <a:t>系统</a:t>
            </a:r>
            <a:endParaRPr kumimoji="1" lang="en-US" altLang="zh-CN" kern="0" dirty="0" smtClean="0"/>
          </a:p>
          <a:p>
            <a:pPr>
              <a:lnSpc>
                <a:spcPct val="150000"/>
              </a:lnSpc>
            </a:pPr>
            <a:r>
              <a:rPr kumimoji="1" lang="en-US" altLang="zh-CN" kern="0" dirty="0" smtClean="0"/>
              <a:t>OS X</a:t>
            </a:r>
            <a:r>
              <a:rPr kumimoji="1" lang="zh-CN" altLang="en-US" kern="0" dirty="0" smtClean="0"/>
              <a:t>系统</a:t>
            </a:r>
            <a:endParaRPr kumimoji="1" lang="en-US" altLang="zh-CN" kern="0" dirty="0" smtClean="0"/>
          </a:p>
          <a:p>
            <a:pPr>
              <a:lnSpc>
                <a:spcPct val="150000"/>
              </a:lnSpc>
            </a:pPr>
            <a:r>
              <a:rPr kumimoji="1" lang="en-US" altLang="zh-CN" kern="0" dirty="0" smtClean="0"/>
              <a:t>Windows</a:t>
            </a:r>
            <a:r>
              <a:rPr kumimoji="1" lang="zh-CN" altLang="en-US" kern="0" dirty="0" smtClean="0"/>
              <a:t>系统</a:t>
            </a:r>
            <a:endParaRPr kumimoji="1" lang="en-US" altLang="zh-CN" kern="0" dirty="0" smtClean="0"/>
          </a:p>
          <a:p>
            <a:pPr>
              <a:lnSpc>
                <a:spcPct val="150000"/>
              </a:lnSpc>
            </a:pPr>
            <a:endParaRPr kumimoji="1" lang="en-US" altLang="zh-CN" kern="0" dirty="0" smtClean="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2372312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15829" y="1980109"/>
            <a:ext cx="6573535" cy="584775"/>
            <a:chOff x="3877326" y="4290231"/>
            <a:chExt cx="6573535" cy="584775"/>
          </a:xfrm>
        </p:grpSpPr>
        <p:sp>
          <p:nvSpPr>
            <p:cNvPr id="3" name="矩形 2"/>
            <p:cNvSpPr/>
            <p:nvPr/>
          </p:nvSpPr>
          <p:spPr>
            <a:xfrm>
              <a:off x="3877326" y="4290231"/>
              <a:ext cx="3589444" cy="584775"/>
            </a:xfrm>
            <a:prstGeom prst="rect">
              <a:avLst/>
            </a:prstGeom>
          </p:spPr>
          <p:txBody>
            <a:bodyPr wrap="none">
              <a:spAutoFit/>
            </a:bodyPr>
            <a:lstStyle/>
            <a:p>
              <a:r>
                <a:rPr lang="zh-CN" altLang="en-US" sz="3200" b="1" dirty="0" smtClean="0">
                  <a:latin typeface="微软雅黑 Light" panose="020B0502040204020203" pitchFamily="34" charset="-122"/>
                  <a:ea typeface="微软雅黑 Light" panose="020B0502040204020203" pitchFamily="34" charset="-122"/>
                </a:rPr>
                <a:t>第二部分</a:t>
              </a:r>
              <a:r>
                <a:rPr lang="en-US" altLang="zh-CN" sz="3200" b="1" dirty="0" smtClean="0">
                  <a:latin typeface="微软雅黑 Light" panose="020B0502040204020203" pitchFamily="34" charset="-122"/>
                  <a:ea typeface="微软雅黑 Light" panose="020B0502040204020203" pitchFamily="34" charset="-122"/>
                </a:rPr>
                <a:t> </a:t>
              </a:r>
              <a:r>
                <a:rPr lang="zh-CN" altLang="en-US" sz="3200" b="1" dirty="0" smtClean="0">
                  <a:latin typeface="微软雅黑 Light" panose="020B0502040204020203" pitchFamily="34" charset="-122"/>
                  <a:ea typeface="微软雅黑 Light" panose="020B0502040204020203" pitchFamily="34" charset="-122"/>
                </a:rPr>
                <a:t>基本概念</a:t>
              </a:r>
              <a:endParaRPr lang="zh-CN" altLang="en-US" sz="3200" b="1" dirty="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bwMode="auto">
          <a:xfrm>
            <a:off x="3415829" y="2766197"/>
            <a:ext cx="7272808" cy="2677656"/>
          </a:xfrm>
          <a:prstGeom prst="rect">
            <a:avLst/>
          </a:prstGeom>
        </p:spPr>
        <p:txBody>
          <a:bodyPr wrap="square">
            <a:spAutoFit/>
          </a:bodyPr>
          <a:lstStyle/>
          <a:p>
            <a:pPr fontAlgn="base">
              <a:lnSpc>
                <a:spcPct val="150000"/>
              </a:lnSpc>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变量</a:t>
            </a:r>
            <a:r>
              <a:rPr lang="zh-CN" altLang="en-US" sz="2400" dirty="0">
                <a:latin typeface="微软雅黑 Light" panose="020B0502040204020203" pitchFamily="34" charset="-122"/>
                <a:ea typeface="微软雅黑 Light" panose="020B0502040204020203" pitchFamily="34" charset="-122"/>
                <a:cs typeface="Microsoft YaHei" charset="0"/>
              </a:rPr>
              <a:t>、注释、</a:t>
            </a:r>
            <a:r>
              <a:rPr lang="en-US" altLang="zh-CN" sz="2400" dirty="0">
                <a:latin typeface="微软雅黑 Light" panose="020B0502040204020203" pitchFamily="34" charset="-122"/>
                <a:ea typeface="微软雅黑 Light" panose="020B0502040204020203" pitchFamily="34" charset="-122"/>
                <a:cs typeface="Microsoft YaHei" charset="0"/>
              </a:rPr>
              <a:t>print</a:t>
            </a:r>
            <a:r>
              <a:rPr lang="zh-CN" altLang="en-US" sz="2400" dirty="0" smtClean="0">
                <a:latin typeface="微软雅黑 Light" panose="020B0502040204020203" pitchFamily="34" charset="-122"/>
                <a:ea typeface="微软雅黑 Light" panose="020B0502040204020203" pitchFamily="34" charset="-122"/>
                <a:cs typeface="Microsoft YaHei" charset="0"/>
              </a:rPr>
              <a:t>函数</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数据类型</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运算符</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类型</a:t>
            </a:r>
            <a:r>
              <a:rPr lang="zh-CN" altLang="en-US" sz="2400" dirty="0">
                <a:latin typeface="微软雅黑 Light" panose="020B0502040204020203" pitchFamily="34" charset="-122"/>
                <a:ea typeface="微软雅黑 Light" panose="020B0502040204020203" pitchFamily="34" charset="-122"/>
                <a:cs typeface="Microsoft YaHei" charset="0"/>
              </a:rPr>
              <a:t>转换</a:t>
            </a:r>
          </a:p>
          <a:p>
            <a:pPr fontAlgn="base">
              <a:spcBef>
                <a:spcPct val="0"/>
              </a:spcBef>
              <a:spcAft>
                <a:spcPct val="0"/>
              </a:spcAft>
            </a:pP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val="262688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解释型语言</a:t>
            </a:r>
            <a:r>
              <a:rPr lang="en-US" altLang="zh-CN" sz="3200" b="1" dirty="0" smtClean="0">
                <a:solidFill>
                  <a:schemeClr val="bg1"/>
                </a:solidFill>
                <a:cs typeface="+mn-cs"/>
              </a:rPr>
              <a:t>Python</a:t>
            </a:r>
            <a:endParaRPr lang="zh-CN" altLang="en-US" sz="3200" b="1" dirty="0">
              <a:solidFill>
                <a:schemeClr val="bg1"/>
              </a:solidFill>
              <a:cs typeface="+mn-cs"/>
            </a:endParaRPr>
          </a:p>
        </p:txBody>
      </p:sp>
      <p:sp>
        <p:nvSpPr>
          <p:cNvPr id="3" name="内容占位符 1"/>
          <p:cNvSpPr txBox="1">
            <a:spLocks/>
          </p:cNvSpPr>
          <p:nvPr/>
        </p:nvSpPr>
        <p:spPr>
          <a:xfrm>
            <a:off x="651114" y="1666668"/>
            <a:ext cx="10515600" cy="100811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r>
              <a:rPr kumimoji="1" lang="en-US" altLang="zh-CN" kern="0" smtClean="0"/>
              <a:t>Python</a:t>
            </a:r>
            <a:r>
              <a:rPr kumimoji="1" lang="zh-CN" altLang="en-US" kern="0" smtClean="0"/>
              <a:t>语言是一种</a:t>
            </a:r>
            <a:r>
              <a:rPr kumimoji="1" lang="zh-CN" altLang="en-US" b="1" kern="0" smtClean="0"/>
              <a:t>解释型</a:t>
            </a:r>
            <a:r>
              <a:rPr kumimoji="1" lang="zh-CN" altLang="en-US" kern="0" smtClean="0"/>
              <a:t>、面向对象、动态数据类型的高级程序设计语言</a:t>
            </a:r>
            <a:endParaRPr kumimoji="1" lang="zh-CN" altLang="en-US" kern="0" dirty="0" smtClean="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648" b="3608"/>
          <a:stretch/>
        </p:blipFill>
        <p:spPr>
          <a:xfrm>
            <a:off x="0" y="2532697"/>
            <a:ext cx="7682595" cy="3431968"/>
          </a:xfrm>
          <a:prstGeom prst="rect">
            <a:avLst/>
          </a:prstGeom>
        </p:spPr>
      </p:pic>
      <p:pic>
        <p:nvPicPr>
          <p:cNvPr id="6" name="图片 5"/>
          <p:cNvPicPr>
            <a:picLocks noChangeAspect="1"/>
          </p:cNvPicPr>
          <p:nvPr/>
        </p:nvPicPr>
        <p:blipFill>
          <a:blip r:embed="rId4"/>
          <a:stretch>
            <a:fillRect/>
          </a:stretch>
        </p:blipFill>
        <p:spPr>
          <a:xfrm>
            <a:off x="7682595" y="2532697"/>
            <a:ext cx="4590218" cy="2389948"/>
          </a:xfrm>
          <a:prstGeom prst="rect">
            <a:avLst/>
          </a:prstGeom>
        </p:spPr>
      </p:pic>
    </p:spTree>
    <p:extLst>
      <p:ext uri="{BB962C8B-B14F-4D97-AF65-F5344CB8AC3E}">
        <p14:creationId xmlns:p14="http://schemas.microsoft.com/office/powerpoint/2010/main" val="3212863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11010312" cy="2871589"/>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用来存储一些之后可能会变化的值</a:t>
            </a:r>
            <a:endParaRPr kumimoji="1" lang="en-US" altLang="zh-CN" kern="0" dirty="0" smtClean="0"/>
          </a:p>
          <a:p>
            <a:pPr>
              <a:lnSpc>
                <a:spcPct val="150000"/>
              </a:lnSpc>
            </a:pPr>
            <a:r>
              <a:rPr lang="zh-CN" altLang="en-US" dirty="0"/>
              <a:t>基于变量的数据类型，解释器会分配指定内存，并决定什么数据可以被存储在内存中</a:t>
            </a:r>
            <a:r>
              <a:rPr lang="zh-CN" altLang="en-US" dirty="0" smtClean="0"/>
              <a:t>。</a:t>
            </a:r>
            <a:endParaRPr lang="en-US" altLang="zh-CN" dirty="0" smtClean="0"/>
          </a:p>
          <a:p>
            <a:pPr>
              <a:lnSpc>
                <a:spcPct val="150000"/>
              </a:lnSpc>
            </a:pPr>
            <a:r>
              <a:rPr lang="zh-CN" altLang="en-US" dirty="0"/>
              <a:t>变量可以指定不同的数据类型，这些变量可以存储整数，小数或字符。</a:t>
            </a:r>
            <a:endParaRPr kumimoji="1" lang="zh-CN" altLang="en-US" kern="0" dirty="0"/>
          </a:p>
        </p:txBody>
      </p:sp>
      <p:sp>
        <p:nvSpPr>
          <p:cNvPr id="4"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变量</a:t>
            </a:r>
            <a:endParaRPr lang="zh-CN" altLang="en-US" sz="3200" b="1" dirty="0">
              <a:solidFill>
                <a:schemeClr val="bg1"/>
              </a:solidFill>
              <a:cs typeface="+mn-cs"/>
            </a:endParaRPr>
          </a:p>
        </p:txBody>
      </p:sp>
      <p:sp>
        <p:nvSpPr>
          <p:cNvPr id="5"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2324115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01927" y="1476053"/>
            <a:ext cx="11010312" cy="4176464"/>
          </a:xfrm>
          <a:prstGeom prst="rect">
            <a:avLst/>
          </a:prstGeom>
        </p:spPr>
        <p:txBody>
          <a:bodyPr>
            <a:no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a:t>变量名只能包含字母、数字和下划线。变量名可以字母或下划线打头，但不能以数字打头，例如，可将变量命名为 </a:t>
            </a:r>
            <a:r>
              <a:rPr kumimoji="1" lang="en-US" altLang="zh-CN" kern="0" dirty="0"/>
              <a:t>message_1 </a:t>
            </a:r>
            <a:r>
              <a:rPr kumimoji="1" lang="zh-CN" altLang="en-US" kern="0" dirty="0"/>
              <a:t>，但不能将其命名为 </a:t>
            </a:r>
            <a:r>
              <a:rPr kumimoji="1" lang="en-US" altLang="zh-CN" kern="0" dirty="0"/>
              <a:t>1_message </a:t>
            </a:r>
            <a:r>
              <a:rPr kumimoji="1" lang="zh-CN" altLang="en-US" kern="0" dirty="0"/>
              <a:t>。</a:t>
            </a:r>
          </a:p>
          <a:p>
            <a:pPr>
              <a:lnSpc>
                <a:spcPct val="150000"/>
              </a:lnSpc>
            </a:pPr>
            <a:r>
              <a:rPr kumimoji="1" lang="zh-CN" altLang="en-US" kern="0" dirty="0"/>
              <a:t>变量名不能包含空格，但可使用下划线来分隔其中的单词。例如，变量名 </a:t>
            </a:r>
            <a:r>
              <a:rPr kumimoji="1" lang="en-US" altLang="zh-CN" kern="0" dirty="0"/>
              <a:t>greeting_message </a:t>
            </a:r>
            <a:r>
              <a:rPr kumimoji="1" lang="zh-CN" altLang="en-US" kern="0" dirty="0"/>
              <a:t>可行，但变量名 </a:t>
            </a:r>
            <a:r>
              <a:rPr kumimoji="1" lang="en-US" altLang="zh-CN" kern="0" dirty="0"/>
              <a:t>greeting message </a:t>
            </a:r>
            <a:r>
              <a:rPr kumimoji="1" lang="zh-CN" altLang="en-US" kern="0" dirty="0"/>
              <a:t>会引发错误</a:t>
            </a:r>
            <a:r>
              <a:rPr kumimoji="1" lang="zh-CN" altLang="en-US" kern="0" dirty="0" smtClean="0"/>
              <a:t>。</a:t>
            </a:r>
            <a:endParaRPr kumimoji="1" lang="en-US" altLang="zh-CN" kern="0" dirty="0" smtClean="0"/>
          </a:p>
          <a:p>
            <a:pPr>
              <a:lnSpc>
                <a:spcPct val="150000"/>
              </a:lnSpc>
            </a:pPr>
            <a:r>
              <a:rPr kumimoji="1" lang="zh-CN" altLang="en-US" kern="0" dirty="0"/>
              <a:t>不要将 </a:t>
            </a:r>
            <a:r>
              <a:rPr kumimoji="1" lang="en-US" altLang="zh-CN" kern="0" dirty="0"/>
              <a:t>Python </a:t>
            </a:r>
            <a:r>
              <a:rPr kumimoji="1" lang="zh-CN" altLang="en-US" kern="0" dirty="0"/>
              <a:t>关键字和函数名用作变量名，即不要使用 </a:t>
            </a:r>
            <a:r>
              <a:rPr kumimoji="1" lang="en-US" altLang="zh-CN" kern="0" dirty="0"/>
              <a:t>Python </a:t>
            </a:r>
            <a:r>
              <a:rPr kumimoji="1" lang="zh-CN" altLang="en-US" kern="0" dirty="0"/>
              <a:t>保留用于特殊用途的单词，如 </a:t>
            </a:r>
            <a:r>
              <a:rPr kumimoji="1" lang="en-US" altLang="zh-CN" kern="0" dirty="0" smtClean="0"/>
              <a:t>print</a:t>
            </a:r>
            <a:r>
              <a:rPr kumimoji="1" lang="zh-CN" altLang="en-US" kern="0" dirty="0" smtClean="0"/>
              <a:t>。</a:t>
            </a:r>
            <a:endParaRPr kumimoji="1" lang="zh-CN" altLang="en-US" kern="0" dirty="0"/>
          </a:p>
          <a:p>
            <a:pPr marL="0" indent="0">
              <a:lnSpc>
                <a:spcPct val="150000"/>
              </a:lnSpc>
              <a:buNone/>
            </a:pPr>
            <a:endParaRPr kumimoji="1" lang="zh-CN" altLang="en-US"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变量命名规则</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92949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11010312" cy="2439541"/>
          </a:xfrm>
          <a:prstGeom prst="rect">
            <a:avLst/>
          </a:prstGeom>
        </p:spPr>
        <p:txBody>
          <a:bodyPr>
            <a:no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变量</a:t>
            </a:r>
            <a:r>
              <a:rPr kumimoji="1" lang="zh-CN" altLang="en-US" kern="0" dirty="0"/>
              <a:t>名应既简短又具有描述性。例如， </a:t>
            </a:r>
            <a:r>
              <a:rPr kumimoji="1" lang="en-US" altLang="zh-CN" kern="0" dirty="0"/>
              <a:t>name </a:t>
            </a:r>
            <a:r>
              <a:rPr kumimoji="1" lang="zh-CN" altLang="en-US" kern="0" dirty="0"/>
              <a:t>比 </a:t>
            </a:r>
            <a:r>
              <a:rPr kumimoji="1" lang="en-US" altLang="zh-CN" kern="0" dirty="0"/>
              <a:t>n </a:t>
            </a:r>
            <a:r>
              <a:rPr kumimoji="1" lang="zh-CN" altLang="en-US" kern="0" dirty="0"/>
              <a:t>好， </a:t>
            </a:r>
            <a:r>
              <a:rPr kumimoji="1" lang="en-US" altLang="zh-CN" kern="0" dirty="0"/>
              <a:t>student_name </a:t>
            </a:r>
            <a:r>
              <a:rPr kumimoji="1" lang="zh-CN" altLang="en-US" kern="0" dirty="0"/>
              <a:t>比 </a:t>
            </a:r>
            <a:r>
              <a:rPr kumimoji="1" lang="en-US" altLang="zh-CN" kern="0" dirty="0"/>
              <a:t>s_n </a:t>
            </a:r>
            <a:r>
              <a:rPr kumimoji="1" lang="zh-CN" altLang="en-US" kern="0" dirty="0"/>
              <a:t>好， </a:t>
            </a:r>
            <a:r>
              <a:rPr kumimoji="1" lang="en-US" altLang="zh-CN" kern="0" dirty="0"/>
              <a:t>name_length </a:t>
            </a:r>
            <a:r>
              <a:rPr kumimoji="1" lang="zh-CN" altLang="en-US" kern="0" dirty="0"/>
              <a:t>比 </a:t>
            </a:r>
            <a:r>
              <a:rPr kumimoji="1" lang="en-US" altLang="zh-CN" kern="0" dirty="0"/>
              <a:t>length_of_persons_name </a:t>
            </a:r>
            <a:r>
              <a:rPr kumimoji="1" lang="zh-CN" altLang="en-US" kern="0" dirty="0"/>
              <a:t>好。</a:t>
            </a:r>
          </a:p>
          <a:p>
            <a:pPr>
              <a:lnSpc>
                <a:spcPct val="150000"/>
              </a:lnSpc>
            </a:pPr>
            <a:r>
              <a:rPr kumimoji="1" lang="zh-CN" altLang="en-US" kern="0" dirty="0"/>
              <a:t>慎用小写字母 </a:t>
            </a:r>
            <a:r>
              <a:rPr kumimoji="1" lang="en-US" altLang="zh-CN" kern="0" dirty="0"/>
              <a:t>l </a:t>
            </a:r>
            <a:r>
              <a:rPr kumimoji="1" lang="zh-CN" altLang="en-US" kern="0" dirty="0"/>
              <a:t>和大写字母 </a:t>
            </a:r>
            <a:r>
              <a:rPr kumimoji="1" lang="en-US" altLang="zh-CN" kern="0" dirty="0"/>
              <a:t>O </a:t>
            </a:r>
            <a:r>
              <a:rPr kumimoji="1" lang="zh-CN" altLang="en-US" kern="0" dirty="0"/>
              <a:t>，因为它们可能被人错看成数字 </a:t>
            </a:r>
            <a:r>
              <a:rPr kumimoji="1" lang="en-US" altLang="zh-CN" kern="0" dirty="0"/>
              <a:t>1 </a:t>
            </a:r>
            <a:r>
              <a:rPr kumimoji="1" lang="zh-CN" altLang="en-US" kern="0" dirty="0"/>
              <a:t>和 </a:t>
            </a:r>
            <a:r>
              <a:rPr kumimoji="1" lang="en-US" altLang="zh-CN" kern="0" dirty="0"/>
              <a:t>0 </a:t>
            </a:r>
            <a:r>
              <a:rPr kumimoji="1" lang="zh-CN" altLang="en-US" kern="0" dirty="0"/>
              <a: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17" y="4068341"/>
            <a:ext cx="7020780" cy="2064935"/>
          </a:xfrm>
          <a:prstGeom prst="rect">
            <a:avLst/>
          </a:prstGeom>
        </p:spPr>
      </p:pic>
    </p:spTree>
    <p:extLst>
      <p:ext uri="{BB962C8B-B14F-4D97-AF65-F5344CB8AC3E}">
        <p14:creationId xmlns:p14="http://schemas.microsoft.com/office/powerpoint/2010/main" val="3478482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17"/>
          <p:cNvSpPr>
            <a:spLocks noChangeArrowheads="1"/>
          </p:cNvSpPr>
          <p:nvPr/>
        </p:nvSpPr>
        <p:spPr bwMode="auto">
          <a:xfrm>
            <a:off x="1455115" y="1772816"/>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第</a:t>
            </a:r>
            <a:r>
              <a:rPr lang="zh-CN" altLang="en-US" sz="2800" dirty="0">
                <a:latin typeface="微软雅黑 Light" panose="020B0502040204020203" pitchFamily="34" charset="-122"/>
                <a:ea typeface="微软雅黑 Light" panose="020B0502040204020203" pitchFamily="34" charset="-122"/>
                <a:cs typeface="Microsoft YaHei" charset="0"/>
              </a:rPr>
              <a:t>一部分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6" name="矩形 5"/>
          <p:cNvSpPr/>
          <p:nvPr/>
        </p:nvSpPr>
        <p:spPr bwMode="auto">
          <a:xfrm>
            <a:off x="3935760" y="1772816"/>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初识</a:t>
            </a:r>
            <a:r>
              <a:rPr lang="en-US" altLang="zh-CN" sz="2800" dirty="0" smtClean="0">
                <a:latin typeface="微软雅黑 Light" panose="020B0502040204020203" pitchFamily="34" charset="-122"/>
                <a:ea typeface="微软雅黑 Light" panose="020B0502040204020203" pitchFamily="34" charset="-122"/>
                <a:cs typeface="Microsoft YaHei" charset="0"/>
              </a:rPr>
              <a:t>Python</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9" name="矩形 217"/>
          <p:cNvSpPr>
            <a:spLocks noChangeArrowheads="1"/>
          </p:cNvSpPr>
          <p:nvPr/>
        </p:nvSpPr>
        <p:spPr bwMode="auto">
          <a:xfrm>
            <a:off x="1455115" y="2420888"/>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第二部分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0" name="矩形 9"/>
          <p:cNvSpPr/>
          <p:nvPr/>
        </p:nvSpPr>
        <p:spPr bwMode="auto">
          <a:xfrm>
            <a:off x="3935760" y="2420888"/>
            <a:ext cx="7272808" cy="830997"/>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基本</a:t>
            </a:r>
            <a:r>
              <a:rPr lang="zh-CN" altLang="en-US" sz="2800" dirty="0" smtClean="0">
                <a:latin typeface="微软雅黑 Light" panose="020B0502040204020203" pitchFamily="34" charset="-122"/>
                <a:ea typeface="微软雅黑 Light" panose="020B0502040204020203" pitchFamily="34" charset="-122"/>
                <a:cs typeface="Microsoft YaHei" charset="0"/>
              </a:rPr>
              <a:t>概念</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变量、注释、</a:t>
            </a:r>
            <a:r>
              <a:rPr lang="en-US" altLang="zh-CN" sz="2000" dirty="0" smtClean="0">
                <a:latin typeface="Monaco" charset="0"/>
                <a:ea typeface="Monaco" charset="0"/>
                <a:cs typeface="Monaco" charset="0"/>
              </a:rPr>
              <a:t>print</a:t>
            </a:r>
            <a:r>
              <a:rPr lang="zh-CN" altLang="en-US" sz="2000" dirty="0" smtClean="0">
                <a:latin typeface="微软雅黑 Light" panose="020B0502040204020203" pitchFamily="34" charset="-122"/>
                <a:ea typeface="微软雅黑 Light" panose="020B0502040204020203" pitchFamily="34" charset="-122"/>
                <a:cs typeface="Microsoft YaHei" charset="0"/>
              </a:rPr>
              <a:t>函数、</a:t>
            </a:r>
            <a:r>
              <a:rPr lang="zh-CN" altLang="en-US" sz="2000" dirty="0">
                <a:latin typeface="微软雅黑 Light" panose="020B0502040204020203" pitchFamily="34" charset="-122"/>
                <a:ea typeface="微软雅黑 Light" panose="020B0502040204020203" pitchFamily="34" charset="-122"/>
                <a:cs typeface="Microsoft YaHei" charset="0"/>
              </a:rPr>
              <a:t>数据类型、算术运算符、类型</a:t>
            </a:r>
            <a:r>
              <a:rPr lang="zh-CN" altLang="en-US" sz="2000" dirty="0" smtClean="0">
                <a:latin typeface="微软雅黑 Light" panose="020B0502040204020203" pitchFamily="34" charset="-122"/>
                <a:ea typeface="微软雅黑 Light" panose="020B0502040204020203" pitchFamily="34" charset="-122"/>
                <a:cs typeface="Microsoft YaHei" charset="0"/>
              </a:rPr>
              <a:t>转换</a:t>
            </a:r>
          </a:p>
        </p:txBody>
      </p:sp>
      <p:sp>
        <p:nvSpPr>
          <p:cNvPr id="13" name="矩形 217"/>
          <p:cNvSpPr>
            <a:spLocks noChangeArrowheads="1"/>
          </p:cNvSpPr>
          <p:nvPr/>
        </p:nvSpPr>
        <p:spPr bwMode="auto">
          <a:xfrm>
            <a:off x="1455115" y="3284984"/>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第三部分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4" name="矩形 13"/>
          <p:cNvSpPr/>
          <p:nvPr/>
        </p:nvSpPr>
        <p:spPr bwMode="auto">
          <a:xfrm>
            <a:off x="3935760" y="3284984"/>
            <a:ext cx="7272808" cy="830997"/>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数据的容器</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列表、元组、字典、集合</a:t>
            </a:r>
            <a:endParaRPr lang="zh-CN" altLang="en-US" sz="2000" dirty="0">
              <a:latin typeface="微软雅黑 Light" panose="020B0502040204020203" pitchFamily="34" charset="-122"/>
              <a:ea typeface="微软雅黑 Light" panose="020B0502040204020203" pitchFamily="34" charset="-122"/>
              <a:cs typeface="Microsoft YaHei" charset="0"/>
            </a:endParaRPr>
          </a:p>
        </p:txBody>
      </p:sp>
      <p:sp>
        <p:nvSpPr>
          <p:cNvPr id="17" name="矩形 217"/>
          <p:cNvSpPr>
            <a:spLocks noChangeArrowheads="1"/>
          </p:cNvSpPr>
          <p:nvPr/>
        </p:nvSpPr>
        <p:spPr bwMode="auto">
          <a:xfrm>
            <a:off x="1455115" y="4149080"/>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第四部分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8" name="矩形 17"/>
          <p:cNvSpPr/>
          <p:nvPr/>
        </p:nvSpPr>
        <p:spPr bwMode="auto">
          <a:xfrm>
            <a:off x="3935760" y="4149080"/>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控制结构与推导式</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3" name="文本框 2"/>
          <p:cNvSpPr txBox="1"/>
          <p:nvPr/>
        </p:nvSpPr>
        <p:spPr>
          <a:xfrm>
            <a:off x="391493" y="395933"/>
            <a:ext cx="1210588" cy="584775"/>
          </a:xfrm>
          <a:prstGeom prst="rect">
            <a:avLst/>
          </a:prstGeom>
          <a:noFill/>
        </p:spPr>
        <p:txBody>
          <a:bodyPr wrap="none" rtlCol="0">
            <a:spAutoFit/>
          </a:bodyPr>
          <a:lstStyle/>
          <a:p>
            <a:r>
              <a:rPr lang="zh-CN" altLang="en-US" sz="3200" dirty="0" smtClean="0"/>
              <a:t>目 录</a:t>
            </a:r>
            <a:endParaRPr lang="zh-CN" altLang="en-US" sz="3200" dirty="0"/>
          </a:p>
        </p:txBody>
      </p:sp>
    </p:spTree>
    <p:extLst>
      <p:ext uri="{BB962C8B-B14F-4D97-AF65-F5344CB8AC3E}">
        <p14:creationId xmlns:p14="http://schemas.microsoft.com/office/powerpoint/2010/main" val="3145361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11010312" cy="2439541"/>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通过赋值运算符 </a:t>
            </a:r>
            <a:r>
              <a:rPr kumimoji="1" lang="en-US" altLang="zh-CN" kern="0" dirty="0" smtClean="0">
                <a:latin typeface="Monaco" charset="0"/>
                <a:ea typeface="Monaco" charset="0"/>
                <a:cs typeface="Monaco" charset="0"/>
              </a:rPr>
              <a:t>=</a:t>
            </a:r>
            <a:r>
              <a:rPr kumimoji="1" lang="zh-CN" altLang="en-US" kern="0" dirty="0" smtClean="0"/>
              <a:t> 变量名和想要赋予变量的值连接起来，变量的赋值操作就完成了声明和定义的的过程，在其他语言中需要制定类型；</a:t>
            </a:r>
            <a:endParaRPr kumimoji="1" lang="en-US" altLang="zh-CN" kern="0" dirty="0" smtClean="0"/>
          </a:p>
          <a:p>
            <a:pPr>
              <a:lnSpc>
                <a:spcPct val="150000"/>
              </a:lnSpc>
            </a:pPr>
            <a:r>
              <a:rPr lang="zh-CN" altLang="en-US" kern="0" dirty="0" smtClean="0"/>
              <a:t>同一变量可以反复赋值，而且可以是不同类型的变量，这也是</a:t>
            </a:r>
            <a:r>
              <a:rPr lang="en-US" altLang="zh-CN" kern="0" dirty="0" smtClean="0"/>
              <a:t>Python</a:t>
            </a:r>
            <a:r>
              <a:rPr lang="zh-CN" altLang="en-US" kern="0" dirty="0" smtClean="0"/>
              <a:t>语言称之为动态语言的原因</a:t>
            </a:r>
            <a:endParaRPr kumimoji="1" lang="zh-CN" altLang="en-US"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变量赋值</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17" y="4356373"/>
            <a:ext cx="7922023" cy="2088232"/>
          </a:xfrm>
          <a:prstGeom prst="rect">
            <a:avLst/>
          </a:prstGeom>
        </p:spPr>
      </p:pic>
    </p:spTree>
    <p:extLst>
      <p:ext uri="{BB962C8B-B14F-4D97-AF65-F5344CB8AC3E}">
        <p14:creationId xmlns:p14="http://schemas.microsoft.com/office/powerpoint/2010/main" val="3171947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txBox="1">
            <a:spLocks/>
          </p:cNvSpPr>
          <p:nvPr/>
        </p:nvSpPr>
        <p:spPr>
          <a:xfrm>
            <a:off x="414280" y="1772816"/>
            <a:ext cx="11010312"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常量表示“不能变”的变量</a:t>
            </a:r>
            <a:endParaRPr lang="en-US" altLang="zh-CN" kern="0" smtClean="0"/>
          </a:p>
          <a:p>
            <a:pPr>
              <a:lnSpc>
                <a:spcPct val="150000"/>
              </a:lnSpc>
            </a:pPr>
            <a:r>
              <a:rPr kumimoji="1" lang="en-US" altLang="zh-CN" kern="0" smtClean="0"/>
              <a:t>Python</a:t>
            </a:r>
            <a:r>
              <a:rPr kumimoji="1" lang="zh-CN" altLang="en-US" kern="0" smtClean="0"/>
              <a:t>中是没有常量的关键字的，只是我们常常约定使用大写字母组合的变量名表示常量，也有不要对其进行赋值”的提醒作用</a:t>
            </a:r>
            <a:endParaRPr kumimoji="1" lang="zh-CN" altLang="en-US" kern="0" dirty="0"/>
          </a:p>
        </p:txBody>
      </p:sp>
      <p:sp>
        <p:nvSpPr>
          <p:cNvPr id="8"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9" name="矩形 8"/>
          <p:cNvSpPr/>
          <p:nvPr/>
        </p:nvSpPr>
        <p:spPr>
          <a:xfrm>
            <a:off x="479376" y="671163"/>
            <a:ext cx="165618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1"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常量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25" y="3996333"/>
            <a:ext cx="7920881" cy="635007"/>
          </a:xfrm>
          <a:prstGeom prst="rect">
            <a:avLst/>
          </a:prstGeom>
        </p:spPr>
      </p:pic>
    </p:spTree>
    <p:extLst>
      <p:ext uri="{BB962C8B-B14F-4D97-AF65-F5344CB8AC3E}">
        <p14:creationId xmlns:p14="http://schemas.microsoft.com/office/powerpoint/2010/main" val="3905449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9282120"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如同我们在看书时做笔记一样</a:t>
            </a:r>
            <a:endParaRPr kumimoji="1" lang="en-US" altLang="zh-CN" kern="0" smtClean="0"/>
          </a:p>
          <a:p>
            <a:pPr>
              <a:lnSpc>
                <a:spcPct val="150000"/>
              </a:lnSpc>
            </a:pPr>
            <a:r>
              <a:rPr kumimoji="1" lang="en-US" altLang="zh-CN" kern="0" smtClean="0"/>
              <a:t>Python</a:t>
            </a:r>
            <a:r>
              <a:rPr kumimoji="1" lang="zh-CN" altLang="en-US" kern="0" smtClean="0"/>
              <a:t>语言会通过注释符号识别出注释的部分，将它们当做纯文本，并在执行代码时跳过这些纯文本</a:t>
            </a:r>
            <a:endParaRPr kumimoji="1" lang="en-US" altLang="zh-CN" kern="0" smtClean="0"/>
          </a:p>
          <a:p>
            <a:pPr>
              <a:lnSpc>
                <a:spcPct val="150000"/>
              </a:lnSpc>
            </a:pPr>
            <a:r>
              <a:rPr kumimoji="1" lang="zh-CN" altLang="en-US" kern="0" smtClean="0"/>
              <a:t>在</a:t>
            </a:r>
            <a:r>
              <a:rPr kumimoji="1" lang="en-US" altLang="zh-CN" kern="0" smtClean="0"/>
              <a:t>Python</a:t>
            </a:r>
            <a:r>
              <a:rPr kumimoji="1" lang="zh-CN" altLang="en-US" kern="0" smtClean="0"/>
              <a:t>语言中，使用 </a:t>
            </a:r>
            <a:r>
              <a:rPr kumimoji="1" lang="en-US" altLang="zh-CN" kern="0" smtClean="0">
                <a:latin typeface="Monaco" charset="0"/>
                <a:ea typeface="Monaco" charset="0"/>
                <a:cs typeface="Monaco" charset="0"/>
              </a:rPr>
              <a:t>#</a:t>
            </a:r>
            <a:r>
              <a:rPr kumimoji="1" lang="zh-CN" altLang="en-US" kern="0" smtClean="0"/>
              <a:t> 进行行注释</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4653136"/>
            <a:ext cx="8274374" cy="1152128"/>
          </a:xfrm>
          <a:prstGeom prst="rect">
            <a:avLst/>
          </a:prstGeom>
        </p:spPr>
      </p:pic>
      <p:sp>
        <p:nvSpPr>
          <p:cNvPr id="4"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注释</a:t>
            </a:r>
            <a:endParaRPr lang="zh-CN" altLang="en-US" sz="3200" b="1" dirty="0">
              <a:solidFill>
                <a:schemeClr val="bg1"/>
              </a:solidFill>
              <a:cs typeface="+mn-cs"/>
            </a:endParaRPr>
          </a:p>
        </p:txBody>
      </p:sp>
      <p:sp>
        <p:nvSpPr>
          <p:cNvPr id="5"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3303161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91493" y="1548061"/>
            <a:ext cx="9282120"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多行注释使用连续单个单引号或者双引号</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02" y="2484165"/>
            <a:ext cx="7360410" cy="2448272"/>
          </a:xfrm>
          <a:prstGeom prst="rect">
            <a:avLst/>
          </a:prstGeom>
        </p:spPr>
      </p:pic>
    </p:spTree>
    <p:extLst>
      <p:ext uri="{BB962C8B-B14F-4D97-AF65-F5344CB8AC3E}">
        <p14:creationId xmlns:p14="http://schemas.microsoft.com/office/powerpoint/2010/main" val="3425933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9282120"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在</a:t>
            </a:r>
            <a:r>
              <a:rPr kumimoji="1" lang="en-US" altLang="zh-CN" kern="0" smtClean="0"/>
              <a:t>Python 2.x</a:t>
            </a:r>
            <a:r>
              <a:rPr kumimoji="1" lang="zh-CN" altLang="en-US" kern="0" smtClean="0"/>
              <a:t>版本中，同时兼容 </a:t>
            </a:r>
            <a:r>
              <a:rPr kumimoji="1" lang="en-US" altLang="zh-CN" kern="0" smtClean="0">
                <a:latin typeface="Monaco" charset="0"/>
                <a:ea typeface="Monaco" charset="0"/>
                <a:cs typeface="Monaco" charset="0"/>
              </a:rPr>
              <a:t>print</a:t>
            </a:r>
            <a:r>
              <a:rPr kumimoji="1" lang="zh-CN" altLang="en-US" kern="0" smtClean="0">
                <a:latin typeface="Monaco" charset="0"/>
                <a:ea typeface="Monaco" charset="0"/>
                <a:cs typeface="Monaco" charset="0"/>
              </a:rPr>
              <a:t> </a:t>
            </a:r>
            <a:r>
              <a:rPr kumimoji="1" lang="zh-CN" altLang="en-US" kern="0" smtClean="0"/>
              <a:t>和 </a:t>
            </a:r>
            <a:r>
              <a:rPr kumimoji="1" lang="en-US" altLang="zh-CN" kern="0" smtClean="0">
                <a:latin typeface="Monaco" charset="0"/>
                <a:ea typeface="Monaco" charset="0"/>
                <a:cs typeface="Monaco" charset="0"/>
              </a:rPr>
              <a:t>print()</a:t>
            </a:r>
          </a:p>
          <a:p>
            <a:pPr>
              <a:lnSpc>
                <a:spcPct val="150000"/>
              </a:lnSpc>
            </a:pPr>
            <a:r>
              <a:rPr kumimoji="1" lang="zh-CN" altLang="en-US" kern="0" smtClean="0"/>
              <a:t>在</a:t>
            </a:r>
            <a:r>
              <a:rPr kumimoji="1" lang="en-US" altLang="zh-CN" kern="0" smtClean="0"/>
              <a:t>Python 3.x</a:t>
            </a:r>
            <a:r>
              <a:rPr kumimoji="1" lang="zh-CN" altLang="en-US" kern="0" smtClean="0"/>
              <a:t>版本中，</a:t>
            </a:r>
            <a:r>
              <a:rPr kumimoji="1" lang="en-US" altLang="zh-CN" kern="0" smtClean="0">
                <a:latin typeface="Monaco" charset="0"/>
                <a:ea typeface="Monaco" charset="0"/>
                <a:cs typeface="Monaco" charset="0"/>
              </a:rPr>
              <a:t>print</a:t>
            </a:r>
            <a:r>
              <a:rPr kumimoji="1" lang="zh-CN" altLang="en-US" kern="0" smtClean="0">
                <a:latin typeface="Monaco" charset="0"/>
                <a:ea typeface="Monaco" charset="0"/>
                <a:cs typeface="Monaco" charset="0"/>
              </a:rPr>
              <a:t> </a:t>
            </a:r>
            <a:r>
              <a:rPr kumimoji="1" lang="zh-CN" altLang="en-US" kern="0" smtClean="0"/>
              <a:t>函数为带括号的 </a:t>
            </a:r>
            <a:r>
              <a:rPr kumimoji="1" lang="en-US" altLang="zh-CN" kern="0" smtClean="0">
                <a:latin typeface="Monaco" charset="0"/>
                <a:ea typeface="Monaco" charset="0"/>
                <a:cs typeface="Monaco" charset="0"/>
              </a:rPr>
              <a:t>print()</a:t>
            </a:r>
          </a:p>
          <a:p>
            <a:pPr>
              <a:lnSpc>
                <a:spcPct val="150000"/>
              </a:lnSpc>
            </a:pPr>
            <a:r>
              <a:rPr kumimoji="1" lang="zh-CN" altLang="en-US" kern="0" smtClean="0"/>
              <a:t>如果想要看变量的值，则直接在 </a:t>
            </a:r>
            <a:r>
              <a:rPr kumimoji="1" lang="en-US" altLang="zh-CN" kern="0" smtClean="0">
                <a:latin typeface="Monaco" charset="0"/>
                <a:ea typeface="Monaco" charset="0"/>
                <a:cs typeface="Monaco" charset="0"/>
              </a:rPr>
              <a:t>print</a:t>
            </a:r>
            <a:r>
              <a:rPr kumimoji="1" lang="zh-CN" altLang="en-US" kern="0" smtClean="0"/>
              <a:t> 后面加上变量名即可。如果是想要输出提示信息，如一句话，那我们需要将提示信息用 </a:t>
            </a:r>
            <a:r>
              <a:rPr kumimoji="1" lang="en-US" altLang="zh-CN" kern="0" smtClean="0"/>
              <a:t>‘</a:t>
            </a:r>
            <a:r>
              <a:rPr kumimoji="1" lang="zh-CN" altLang="en-US" kern="0" smtClean="0"/>
              <a:t> 单引号包裹起来（这使得内容构成一个字符串）</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14" y="4827008"/>
            <a:ext cx="7841341" cy="1465049"/>
          </a:xfrm>
          <a:prstGeom prst="rect">
            <a:avLst/>
          </a:prstGeom>
        </p:spPr>
      </p:pic>
      <p:sp>
        <p:nvSpPr>
          <p:cNvPr id="4"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chemeClr val="bg1"/>
                </a:solidFill>
                <a:latin typeface="Monaco" charset="0"/>
                <a:ea typeface="Monaco" charset="0"/>
                <a:cs typeface="Monaco" charset="0"/>
              </a:rPr>
              <a:t>p</a:t>
            </a:r>
            <a:r>
              <a:rPr lang="en-US" altLang="zh-CN" sz="3200" b="1" dirty="0" smtClean="0">
                <a:solidFill>
                  <a:schemeClr val="bg1"/>
                </a:solidFill>
                <a:latin typeface="Monaco" charset="0"/>
                <a:ea typeface="Monaco" charset="0"/>
                <a:cs typeface="Monaco" charset="0"/>
              </a:rPr>
              <a:t>rint</a:t>
            </a:r>
            <a:r>
              <a:rPr lang="zh-CN" altLang="en-US" sz="3200" b="1" dirty="0" smtClean="0">
                <a:solidFill>
                  <a:schemeClr val="bg1"/>
                </a:solidFill>
                <a:cs typeface="+mn-cs"/>
              </a:rPr>
              <a:t>函数</a:t>
            </a:r>
            <a:endParaRPr lang="zh-CN" altLang="en-US" sz="3200" b="1" dirty="0">
              <a:solidFill>
                <a:schemeClr val="bg1"/>
              </a:solidFill>
              <a:cs typeface="+mn-cs"/>
            </a:endParaRPr>
          </a:p>
        </p:txBody>
      </p:sp>
      <p:sp>
        <p:nvSpPr>
          <p:cNvPr id="5"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Tree>
    <p:extLst>
      <p:ext uri="{BB962C8B-B14F-4D97-AF65-F5344CB8AC3E}">
        <p14:creationId xmlns:p14="http://schemas.microsoft.com/office/powerpoint/2010/main" val="152985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513447" y="1071961"/>
            <a:ext cx="9282120"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lang="zh-CN" altLang="en-US" kern="0" dirty="0" smtClean="0"/>
              <a:t>使用逗号</a:t>
            </a:r>
            <a:r>
              <a:rPr lang="en-US" altLang="zh-CN" kern="0" dirty="0" smtClean="0"/>
              <a:t>,</a:t>
            </a:r>
            <a:r>
              <a:rPr lang="zh-CN" altLang="en-US" kern="0" dirty="0" smtClean="0"/>
              <a:t>隔开变量与其他剩余内容，则 </a:t>
            </a:r>
            <a:r>
              <a:rPr lang="en-US" altLang="zh-CN" kern="0" dirty="0" smtClean="0">
                <a:latin typeface="Monaco" charset="0"/>
                <a:ea typeface="Monaco" charset="0"/>
                <a:cs typeface="Monaco" charset="0"/>
              </a:rPr>
              <a:t>print</a:t>
            </a:r>
            <a:r>
              <a:rPr lang="zh-CN" altLang="en-US" kern="0" dirty="0" smtClean="0">
                <a:latin typeface="Monaco" charset="0"/>
                <a:ea typeface="Monaco" charset="0"/>
                <a:cs typeface="Monaco" charset="0"/>
              </a:rPr>
              <a:t> </a:t>
            </a:r>
            <a:r>
              <a:rPr lang="zh-CN" altLang="en-US" kern="0" dirty="0" smtClean="0"/>
              <a:t>在输出时会依次打印各个字符串或变量，遇到逗号</a:t>
            </a:r>
            <a:r>
              <a:rPr lang="en-US" altLang="zh-CN" kern="0" dirty="0" smtClean="0"/>
              <a:t>,</a:t>
            </a:r>
            <a:r>
              <a:rPr lang="zh-CN" altLang="en-US" kern="0" dirty="0" smtClean="0"/>
              <a:t>时会输出一个空格</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66" y="2474391"/>
            <a:ext cx="7812653" cy="88260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66" y="3636293"/>
            <a:ext cx="7776182" cy="2075237"/>
          </a:xfrm>
          <a:prstGeom prst="rect">
            <a:avLst/>
          </a:prstGeom>
        </p:spPr>
      </p:pic>
    </p:spTree>
    <p:extLst>
      <p:ext uri="{BB962C8B-B14F-4D97-AF65-F5344CB8AC3E}">
        <p14:creationId xmlns:p14="http://schemas.microsoft.com/office/powerpoint/2010/main" val="4254602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91493" y="1692077"/>
            <a:ext cx="10218224" cy="380769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marL="0" indent="0" latinLnBrk="1">
              <a:buNone/>
            </a:pPr>
            <a:r>
              <a:rPr lang="zh-CN" altLang="en-US" dirty="0" smtClean="0"/>
              <a:t>在</a:t>
            </a:r>
            <a:r>
              <a:rPr lang="zh-CN" altLang="en-US" dirty="0"/>
              <a:t>内存中存储的数据可以有多种类型。</a:t>
            </a:r>
          </a:p>
          <a:p>
            <a:pPr marL="0" indent="0" latinLnBrk="1">
              <a:buNone/>
            </a:pPr>
            <a:r>
              <a:rPr lang="en-US" altLang="zh-CN" dirty="0" smtClean="0"/>
              <a:t>Python </a:t>
            </a:r>
            <a:r>
              <a:rPr lang="zh-CN" altLang="en-US" dirty="0"/>
              <a:t>定义了一些标准类型，用于存储各种类型的数据。</a:t>
            </a:r>
          </a:p>
          <a:p>
            <a:pPr marL="0" indent="0" latinLnBrk="1">
              <a:buNone/>
            </a:pPr>
            <a:r>
              <a:rPr lang="en-US" altLang="zh-CN" dirty="0"/>
              <a:t>Python</a:t>
            </a:r>
            <a:r>
              <a:rPr lang="zh-CN" altLang="en-US" dirty="0" smtClean="0"/>
              <a:t>有六个</a:t>
            </a:r>
            <a:r>
              <a:rPr lang="zh-CN" altLang="en-US" dirty="0"/>
              <a:t>标准的数据类型：</a:t>
            </a:r>
          </a:p>
          <a:p>
            <a:pPr lvl="1" latinLnBrk="1"/>
            <a:r>
              <a:rPr lang="en-US" altLang="zh-CN" dirty="0"/>
              <a:t>Numbers</a:t>
            </a:r>
            <a:r>
              <a:rPr lang="zh-CN" altLang="en-US" dirty="0"/>
              <a:t>（数字）</a:t>
            </a:r>
          </a:p>
          <a:p>
            <a:pPr lvl="1" latinLnBrk="1"/>
            <a:r>
              <a:rPr lang="en-US" altLang="zh-CN" dirty="0"/>
              <a:t>String</a:t>
            </a:r>
            <a:r>
              <a:rPr lang="zh-CN" altLang="en-US" dirty="0"/>
              <a:t>（字符串）</a:t>
            </a:r>
          </a:p>
          <a:p>
            <a:pPr lvl="1" latinLnBrk="1"/>
            <a:r>
              <a:rPr lang="en-US" altLang="zh-CN" dirty="0"/>
              <a:t>List</a:t>
            </a:r>
            <a:r>
              <a:rPr lang="zh-CN" altLang="en-US" dirty="0"/>
              <a:t>（列表）</a:t>
            </a:r>
          </a:p>
          <a:p>
            <a:pPr lvl="1" latinLnBrk="1"/>
            <a:r>
              <a:rPr lang="en-US" altLang="zh-CN" dirty="0"/>
              <a:t>Tuple</a:t>
            </a:r>
            <a:r>
              <a:rPr lang="zh-CN" altLang="en-US" dirty="0"/>
              <a:t>（元组</a:t>
            </a:r>
            <a:r>
              <a:rPr lang="zh-CN" altLang="en-US" dirty="0" smtClean="0"/>
              <a:t>）</a:t>
            </a:r>
            <a:endParaRPr lang="en-US" altLang="zh-CN" dirty="0" smtClean="0"/>
          </a:p>
          <a:p>
            <a:pPr lvl="1" latinLnBrk="1"/>
            <a:r>
              <a:rPr lang="en-US" altLang="zh-CN" dirty="0" smtClean="0"/>
              <a:t>Set</a:t>
            </a:r>
            <a:r>
              <a:rPr lang="zh-CN" altLang="en-US" dirty="0" smtClean="0"/>
              <a:t>（集合）</a:t>
            </a:r>
            <a:endParaRPr lang="zh-CN" altLang="en-US" dirty="0"/>
          </a:p>
          <a:p>
            <a:pPr lvl="1" latinLnBrk="1"/>
            <a:r>
              <a:rPr lang="en-US" altLang="zh-CN" dirty="0"/>
              <a:t>Dictionary</a:t>
            </a:r>
            <a:r>
              <a:rPr lang="zh-CN" altLang="en-US" dirty="0"/>
              <a:t>（字典</a:t>
            </a:r>
            <a:r>
              <a:rPr lang="zh-CN" altLang="en-US" dirty="0" smtClean="0"/>
              <a:t>）</a:t>
            </a:r>
            <a:endParaRPr lang="en-US" altLang="zh-CN" kern="0" dirty="0" smtClean="0"/>
          </a:p>
        </p:txBody>
      </p:sp>
      <p:sp>
        <p:nvSpPr>
          <p:cNvPr id="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数据类型</a:t>
            </a:r>
            <a:endParaRPr lang="zh-CN" altLang="en-US" sz="3200" b="1" dirty="0">
              <a:solidFill>
                <a:schemeClr val="bg1"/>
              </a:solidFill>
              <a:cs typeface="+mn-cs"/>
            </a:endParaRPr>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2835485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矩形 2"/>
          <p:cNvSpPr/>
          <p:nvPr/>
        </p:nvSpPr>
        <p:spPr>
          <a:xfrm>
            <a:off x="479376" y="671163"/>
            <a:ext cx="374441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5" name="文本框 5"/>
          <p:cNvSpPr txBox="1"/>
          <p:nvPr/>
        </p:nvSpPr>
        <p:spPr>
          <a:xfrm>
            <a:off x="953786" y="671163"/>
            <a:ext cx="2909966"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数字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6" name="内容占位符 1"/>
          <p:cNvSpPr txBox="1">
            <a:spLocks/>
          </p:cNvSpPr>
          <p:nvPr/>
        </p:nvSpPr>
        <p:spPr>
          <a:xfrm>
            <a:off x="414280" y="1772816"/>
            <a:ext cx="10218224" cy="3159621"/>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latinLnBrk="1"/>
            <a:r>
              <a:rPr lang="zh-CN" altLang="en-US" b="1" dirty="0"/>
              <a:t>整型</a:t>
            </a:r>
            <a:r>
              <a:rPr lang="en-US" altLang="zh-CN" b="1" dirty="0" smtClean="0"/>
              <a:t>(</a:t>
            </a:r>
            <a:r>
              <a:rPr lang="en-US" altLang="zh-CN" b="1" dirty="0" err="1"/>
              <a:t>i</a:t>
            </a:r>
            <a:r>
              <a:rPr lang="en-US" altLang="zh-CN" b="1" dirty="0" err="1" smtClean="0"/>
              <a:t>nt</a:t>
            </a:r>
            <a:r>
              <a:rPr lang="en-US" altLang="zh-CN" b="1" dirty="0"/>
              <a:t>)</a:t>
            </a:r>
            <a:r>
              <a:rPr lang="en-US" altLang="zh-CN" dirty="0"/>
              <a:t> - </a:t>
            </a:r>
            <a:r>
              <a:rPr lang="zh-CN" altLang="en-US" dirty="0"/>
              <a:t>通常被称为是整型或整数，是正或负整数，不带小数点。</a:t>
            </a:r>
          </a:p>
          <a:p>
            <a:pPr latinLnBrk="1"/>
            <a:r>
              <a:rPr lang="zh-CN" altLang="en-US" b="1" dirty="0"/>
              <a:t>长整型</a:t>
            </a:r>
            <a:r>
              <a:rPr lang="en-US" altLang="zh-CN" b="1" dirty="0"/>
              <a:t>(long integers)</a:t>
            </a:r>
            <a:r>
              <a:rPr lang="en-US" altLang="zh-CN" dirty="0"/>
              <a:t> - </a:t>
            </a:r>
            <a:r>
              <a:rPr lang="zh-CN" altLang="en-US" dirty="0"/>
              <a:t>无限大小的整数，整数最后是一个大写或小写的</a:t>
            </a:r>
            <a:r>
              <a:rPr lang="en-US" altLang="zh-CN" dirty="0"/>
              <a:t>L</a:t>
            </a:r>
            <a:r>
              <a:rPr lang="zh-CN" altLang="en-US" dirty="0"/>
              <a:t>。</a:t>
            </a:r>
          </a:p>
          <a:p>
            <a:pPr latinLnBrk="1"/>
            <a:r>
              <a:rPr lang="zh-CN" altLang="en-US" b="1" dirty="0"/>
              <a:t>浮点型</a:t>
            </a:r>
            <a:r>
              <a:rPr lang="en-US" altLang="zh-CN" b="1" dirty="0"/>
              <a:t>(floating point real values)</a:t>
            </a:r>
            <a:r>
              <a:rPr lang="en-US" altLang="zh-CN" dirty="0"/>
              <a:t> - </a:t>
            </a:r>
            <a:r>
              <a:rPr lang="zh-CN" altLang="en-US" dirty="0"/>
              <a:t>浮点型由整数部分与小数部分组成，浮点型也可以使用科学计数法表示（</a:t>
            </a:r>
            <a:r>
              <a:rPr lang="en-US" altLang="zh-CN" dirty="0"/>
              <a:t>2.5e2 = 2.5 x 10</a:t>
            </a:r>
            <a:r>
              <a:rPr lang="en-US" altLang="zh-CN" baseline="30000" dirty="0"/>
              <a:t>2</a:t>
            </a:r>
            <a:r>
              <a:rPr lang="en-US" altLang="zh-CN" dirty="0"/>
              <a:t> = 250</a:t>
            </a:r>
            <a:r>
              <a:rPr lang="zh-CN" altLang="en-US" dirty="0"/>
              <a:t>）</a:t>
            </a:r>
          </a:p>
          <a:p>
            <a:pPr latinLnBrk="1"/>
            <a:r>
              <a:rPr lang="zh-CN" altLang="en-US" b="1" dirty="0"/>
              <a:t>复数</a:t>
            </a:r>
            <a:r>
              <a:rPr lang="en-US" altLang="zh-CN" b="1" dirty="0"/>
              <a:t>(complex numbers)</a:t>
            </a:r>
            <a:r>
              <a:rPr lang="en-US" altLang="zh-CN" dirty="0"/>
              <a:t> - </a:t>
            </a:r>
            <a:r>
              <a:rPr lang="zh-CN" altLang="en-US" dirty="0"/>
              <a:t>复数由实数部分和虚数部分构成，可以用</a:t>
            </a:r>
            <a:r>
              <a:rPr lang="en-US" altLang="zh-CN" dirty="0"/>
              <a:t>a + </a:t>
            </a:r>
            <a:r>
              <a:rPr lang="en-US" altLang="zh-CN" dirty="0" err="1"/>
              <a:t>bj</a:t>
            </a:r>
            <a:r>
              <a:rPr lang="en-US" altLang="zh-CN" dirty="0"/>
              <a:t>,</a:t>
            </a:r>
            <a:r>
              <a:rPr lang="zh-CN" altLang="en-US" dirty="0"/>
              <a:t>或者</a:t>
            </a:r>
            <a:r>
              <a:rPr lang="en-US" altLang="zh-CN" dirty="0"/>
              <a:t>complex(</a:t>
            </a:r>
            <a:r>
              <a:rPr lang="en-US" altLang="zh-CN" dirty="0" err="1"/>
              <a:t>a,b</a:t>
            </a:r>
            <a:r>
              <a:rPr lang="en-US" altLang="zh-CN" dirty="0"/>
              <a:t>)</a:t>
            </a:r>
            <a:r>
              <a:rPr lang="zh-CN" altLang="en-US" dirty="0"/>
              <a:t>表示， 复数的实部</a:t>
            </a:r>
            <a:r>
              <a:rPr lang="en-US" altLang="zh-CN" dirty="0"/>
              <a:t>a</a:t>
            </a:r>
            <a:r>
              <a:rPr lang="zh-CN" altLang="en-US" dirty="0"/>
              <a:t>和虚部</a:t>
            </a:r>
            <a:r>
              <a:rPr lang="en-US" altLang="zh-CN" dirty="0"/>
              <a:t>b</a:t>
            </a:r>
            <a:r>
              <a:rPr lang="zh-CN" altLang="en-US" dirty="0"/>
              <a:t>都是浮点型。</a:t>
            </a:r>
          </a:p>
        </p:txBody>
      </p:sp>
    </p:spTree>
    <p:extLst>
      <p:ext uri="{BB962C8B-B14F-4D97-AF65-F5344CB8AC3E}">
        <p14:creationId xmlns:p14="http://schemas.microsoft.com/office/powerpoint/2010/main" val="3096406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11573" y="1548061"/>
            <a:ext cx="9461990" cy="3528392"/>
          </a:xfrm>
          <a:prstGeom prst="rect">
            <a:avLst/>
          </a:prstGeom>
        </p:spPr>
      </p:pic>
    </p:spTree>
    <p:extLst>
      <p:ext uri="{BB962C8B-B14F-4D97-AF65-F5344CB8AC3E}">
        <p14:creationId xmlns:p14="http://schemas.microsoft.com/office/powerpoint/2010/main" val="3787964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485" y="611957"/>
            <a:ext cx="2088232" cy="400110"/>
          </a:xfrm>
          <a:prstGeom prst="rect">
            <a:avLst/>
          </a:prstGeom>
          <a:noFill/>
        </p:spPr>
        <p:txBody>
          <a:bodyPr wrap="square" rtlCol="0">
            <a:spAutoFit/>
          </a:bodyPr>
          <a:lstStyle/>
          <a:p>
            <a:r>
              <a:rPr lang="en-US" altLang="zh-CN" dirty="0" smtClean="0"/>
              <a:t>Python</a:t>
            </a:r>
            <a:r>
              <a:rPr lang="zh-CN" altLang="en-US" dirty="0" smtClean="0"/>
              <a:t>数学函数</a:t>
            </a:r>
            <a:endParaRPr lang="zh-CN" altLang="en-US" dirty="0"/>
          </a:p>
        </p:txBody>
      </p:sp>
      <p:pic>
        <p:nvPicPr>
          <p:cNvPr id="4" name="图片 3"/>
          <p:cNvPicPr>
            <a:picLocks noChangeAspect="1"/>
          </p:cNvPicPr>
          <p:nvPr/>
        </p:nvPicPr>
        <p:blipFill>
          <a:blip r:embed="rId3"/>
          <a:stretch>
            <a:fillRect/>
          </a:stretch>
        </p:blipFill>
        <p:spPr>
          <a:xfrm>
            <a:off x="319485" y="1188021"/>
            <a:ext cx="11305256" cy="4822203"/>
          </a:xfrm>
          <a:prstGeom prst="rect">
            <a:avLst/>
          </a:prstGeom>
        </p:spPr>
      </p:pic>
    </p:spTree>
    <p:extLst>
      <p:ext uri="{BB962C8B-B14F-4D97-AF65-F5344CB8AC3E}">
        <p14:creationId xmlns:p14="http://schemas.microsoft.com/office/powerpoint/2010/main" val="65565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17"/>
          <p:cNvSpPr>
            <a:spLocks noChangeArrowheads="1"/>
          </p:cNvSpPr>
          <p:nvPr/>
        </p:nvSpPr>
        <p:spPr bwMode="auto">
          <a:xfrm>
            <a:off x="1455115" y="1772816"/>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第</a:t>
            </a:r>
            <a:r>
              <a:rPr lang="zh-CN" altLang="en-US" sz="2800" dirty="0">
                <a:latin typeface="微软雅黑 Light" panose="020B0502040204020203" pitchFamily="34" charset="-122"/>
                <a:ea typeface="微软雅黑 Light" panose="020B0502040204020203" pitchFamily="34" charset="-122"/>
                <a:cs typeface="Microsoft YaHei" charset="0"/>
              </a:rPr>
              <a:t>一部分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6" name="矩形 5"/>
          <p:cNvSpPr/>
          <p:nvPr/>
        </p:nvSpPr>
        <p:spPr bwMode="auto">
          <a:xfrm>
            <a:off x="3935760" y="1772816"/>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初识</a:t>
            </a:r>
            <a:r>
              <a:rPr lang="en-US" altLang="zh-CN" sz="2800" dirty="0" smtClean="0">
                <a:latin typeface="微软雅黑 Light" panose="020B0502040204020203" pitchFamily="34" charset="-122"/>
                <a:ea typeface="微软雅黑 Light" panose="020B0502040204020203" pitchFamily="34" charset="-122"/>
                <a:cs typeface="Microsoft YaHei" charset="0"/>
              </a:rPr>
              <a:t>Python</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9" name="矩形 217"/>
          <p:cNvSpPr>
            <a:spLocks noChangeArrowheads="1"/>
          </p:cNvSpPr>
          <p:nvPr/>
        </p:nvSpPr>
        <p:spPr bwMode="auto">
          <a:xfrm>
            <a:off x="1455115" y="2420888"/>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第二部分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0" name="矩形 9"/>
          <p:cNvSpPr/>
          <p:nvPr/>
        </p:nvSpPr>
        <p:spPr bwMode="auto">
          <a:xfrm>
            <a:off x="3935760" y="2420888"/>
            <a:ext cx="7272808" cy="830997"/>
          </a:xfrm>
          <a:prstGeom prst="rect">
            <a:avLst/>
          </a:prstGeom>
        </p:spPr>
        <p:txBody>
          <a:bodyPr wrap="square">
            <a:spAutoFit/>
          </a:bodyPr>
          <a:lstStyle/>
          <a:p>
            <a:pPr fontAlgn="base">
              <a:spcBef>
                <a:spcPct val="0"/>
              </a:spcBef>
              <a:spcAft>
                <a:spcPct val="0"/>
              </a:spcAft>
            </a:pPr>
            <a:r>
              <a:rPr lang="zh-CN" altLang="en-US" sz="2800" dirty="0">
                <a:latin typeface="微软雅黑 Light" panose="020B0502040204020203" pitchFamily="34" charset="-122"/>
                <a:ea typeface="微软雅黑 Light" panose="020B0502040204020203" pitchFamily="34" charset="-122"/>
                <a:cs typeface="Microsoft YaHei" charset="0"/>
              </a:rPr>
              <a:t>基本</a:t>
            </a:r>
            <a:r>
              <a:rPr lang="zh-CN" altLang="en-US" sz="2800" dirty="0" smtClean="0">
                <a:latin typeface="微软雅黑 Light" panose="020B0502040204020203" pitchFamily="34" charset="-122"/>
                <a:ea typeface="微软雅黑 Light" panose="020B0502040204020203" pitchFamily="34" charset="-122"/>
                <a:cs typeface="Microsoft YaHei" charset="0"/>
              </a:rPr>
              <a:t>概念</a:t>
            </a:r>
            <a:endParaRPr lang="en-US" altLang="zh-CN" sz="2800" dirty="0" smtClean="0">
              <a:latin typeface="微软雅黑 Light" panose="020B0502040204020203" pitchFamily="34" charset="-122"/>
              <a:ea typeface="微软雅黑 Light" panose="020B0502040204020203" pitchFamily="34" charset="-122"/>
              <a:cs typeface="Microsoft YaHei" charset="0"/>
            </a:endParaRPr>
          </a:p>
          <a:p>
            <a:pPr fontAlgn="base">
              <a:spcBef>
                <a:spcPct val="0"/>
              </a:spcBef>
              <a:spcAft>
                <a:spcPct val="0"/>
              </a:spcAft>
            </a:pPr>
            <a:r>
              <a:rPr lang="zh-CN" altLang="en-US" sz="2000" dirty="0" smtClean="0">
                <a:latin typeface="微软雅黑 Light" panose="020B0502040204020203" pitchFamily="34" charset="-122"/>
                <a:ea typeface="微软雅黑 Light" panose="020B0502040204020203" pitchFamily="34" charset="-122"/>
                <a:cs typeface="Microsoft YaHei" charset="0"/>
              </a:rPr>
              <a:t>变量、注释、</a:t>
            </a:r>
            <a:r>
              <a:rPr lang="en-US" altLang="zh-CN" sz="2000" dirty="0" smtClean="0">
                <a:latin typeface="Monaco" charset="0"/>
                <a:ea typeface="Monaco" charset="0"/>
                <a:cs typeface="Monaco" charset="0"/>
              </a:rPr>
              <a:t>print</a:t>
            </a:r>
            <a:r>
              <a:rPr lang="zh-CN" altLang="en-US" sz="2000" dirty="0" smtClean="0">
                <a:latin typeface="微软雅黑 Light" panose="020B0502040204020203" pitchFamily="34" charset="-122"/>
                <a:ea typeface="微软雅黑 Light" panose="020B0502040204020203" pitchFamily="34" charset="-122"/>
                <a:cs typeface="Microsoft YaHei" charset="0"/>
              </a:rPr>
              <a:t>函数、</a:t>
            </a:r>
            <a:r>
              <a:rPr lang="zh-CN" altLang="en-US" sz="2000" dirty="0">
                <a:latin typeface="微软雅黑 Light" panose="020B0502040204020203" pitchFamily="34" charset="-122"/>
                <a:ea typeface="微软雅黑 Light" panose="020B0502040204020203" pitchFamily="34" charset="-122"/>
                <a:cs typeface="Microsoft YaHei" charset="0"/>
              </a:rPr>
              <a:t>数据类型、算术运算符、类型</a:t>
            </a:r>
            <a:r>
              <a:rPr lang="zh-CN" altLang="en-US" sz="2000" dirty="0" smtClean="0">
                <a:latin typeface="微软雅黑 Light" panose="020B0502040204020203" pitchFamily="34" charset="-122"/>
                <a:ea typeface="微软雅黑 Light" panose="020B0502040204020203" pitchFamily="34" charset="-122"/>
                <a:cs typeface="Microsoft YaHei" charset="0"/>
              </a:rPr>
              <a:t>转换</a:t>
            </a:r>
          </a:p>
        </p:txBody>
      </p:sp>
      <p:sp>
        <p:nvSpPr>
          <p:cNvPr id="13" name="矩形 217"/>
          <p:cNvSpPr>
            <a:spLocks noChangeArrowheads="1"/>
          </p:cNvSpPr>
          <p:nvPr/>
        </p:nvSpPr>
        <p:spPr bwMode="auto">
          <a:xfrm>
            <a:off x="1455115" y="3284984"/>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第三部分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4" name="矩形 13"/>
          <p:cNvSpPr/>
          <p:nvPr/>
        </p:nvSpPr>
        <p:spPr bwMode="auto">
          <a:xfrm>
            <a:off x="3935760" y="3996331"/>
            <a:ext cx="7272808" cy="523220"/>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数据的读写操作</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7" name="矩形 217"/>
          <p:cNvSpPr>
            <a:spLocks noChangeArrowheads="1"/>
          </p:cNvSpPr>
          <p:nvPr/>
        </p:nvSpPr>
        <p:spPr bwMode="auto">
          <a:xfrm>
            <a:off x="1455115" y="3996333"/>
            <a:ext cx="1620955"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p>
            <a:r>
              <a:rPr lang="zh-CN" altLang="en-US" sz="2800" dirty="0">
                <a:latin typeface="微软雅黑 Light" panose="020B0502040204020203" pitchFamily="34" charset="-122"/>
                <a:ea typeface="微软雅黑 Light" panose="020B0502040204020203" pitchFamily="34" charset="-122"/>
                <a:cs typeface="Microsoft YaHei" charset="0"/>
              </a:rPr>
              <a:t>第四部分</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18" name="矩形 17"/>
          <p:cNvSpPr/>
          <p:nvPr/>
        </p:nvSpPr>
        <p:spPr bwMode="auto">
          <a:xfrm>
            <a:off x="3938614" y="3284984"/>
            <a:ext cx="7272808" cy="523220"/>
          </a:xfrm>
          <a:prstGeom prst="rect">
            <a:avLst/>
          </a:prstGeom>
        </p:spPr>
        <p:txBody>
          <a:bodyPr wrap="square">
            <a:spAutoFit/>
          </a:bodyPr>
          <a:lstStyle/>
          <a:p>
            <a:pPr fontAlgn="base">
              <a:spcBef>
                <a:spcPct val="0"/>
              </a:spcBef>
              <a:spcAft>
                <a:spcPct val="0"/>
              </a:spcAft>
            </a:pPr>
            <a:r>
              <a:rPr lang="zh-CN" altLang="en-US" sz="2800" dirty="0" smtClean="0">
                <a:latin typeface="微软雅黑 Light" panose="020B0502040204020203" pitchFamily="34" charset="-122"/>
                <a:ea typeface="微软雅黑 Light" panose="020B0502040204020203" pitchFamily="34" charset="-122"/>
                <a:cs typeface="Microsoft YaHei" charset="0"/>
              </a:rPr>
              <a:t>控制结构与推导式</a:t>
            </a:r>
            <a:endParaRPr lang="zh-CN" altLang="en-US" sz="2800" dirty="0">
              <a:latin typeface="微软雅黑 Light" panose="020B0502040204020203" pitchFamily="34" charset="-122"/>
              <a:ea typeface="微软雅黑 Light" panose="020B0502040204020203" pitchFamily="34" charset="-122"/>
              <a:cs typeface="Microsoft YaHei" charset="0"/>
            </a:endParaRPr>
          </a:p>
        </p:txBody>
      </p:sp>
      <p:sp>
        <p:nvSpPr>
          <p:cNvPr id="3" name="文本框 2"/>
          <p:cNvSpPr txBox="1"/>
          <p:nvPr/>
        </p:nvSpPr>
        <p:spPr>
          <a:xfrm>
            <a:off x="391493" y="395933"/>
            <a:ext cx="1210588" cy="584775"/>
          </a:xfrm>
          <a:prstGeom prst="rect">
            <a:avLst/>
          </a:prstGeom>
          <a:noFill/>
        </p:spPr>
        <p:txBody>
          <a:bodyPr wrap="none" rtlCol="0">
            <a:spAutoFit/>
          </a:bodyPr>
          <a:lstStyle/>
          <a:p>
            <a:r>
              <a:rPr lang="zh-CN" altLang="en-US" sz="3200" dirty="0" smtClean="0"/>
              <a:t>目 录</a:t>
            </a:r>
            <a:endParaRPr lang="zh-CN" altLang="en-US" sz="3200" dirty="0"/>
          </a:p>
        </p:txBody>
      </p:sp>
    </p:spTree>
    <p:extLst>
      <p:ext uri="{BB962C8B-B14F-4D97-AF65-F5344CB8AC3E}">
        <p14:creationId xmlns:p14="http://schemas.microsoft.com/office/powerpoint/2010/main" val="2098853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txBox="1">
            <a:spLocks/>
          </p:cNvSpPr>
          <p:nvPr/>
        </p:nvSpPr>
        <p:spPr>
          <a:xfrm>
            <a:off x="414280" y="1844825"/>
            <a:ext cx="10218224"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字符串（</a:t>
            </a:r>
            <a:r>
              <a:rPr kumimoji="1" lang="en-US" altLang="zh-CN" kern="0" smtClean="0"/>
              <a:t>str</a:t>
            </a:r>
            <a:r>
              <a:rPr kumimoji="1" lang="zh-CN" altLang="en-US" kern="0" smtClean="0"/>
              <a:t>）</a:t>
            </a:r>
            <a:endParaRPr kumimoji="1" lang="en-US" altLang="zh-CN" kern="0" smtClean="0"/>
          </a:p>
          <a:p>
            <a:pPr>
              <a:lnSpc>
                <a:spcPct val="150000"/>
              </a:lnSpc>
            </a:pPr>
            <a:r>
              <a:rPr kumimoji="1" lang="zh-CN" altLang="en-US" kern="0" smtClean="0"/>
              <a:t>字符串是以两个单引号或两个双引号包裹起来的文本</a:t>
            </a:r>
            <a:endParaRPr kumimoji="1" lang="en-US" altLang="zh-CN" kern="0" smtClean="0"/>
          </a:p>
          <a:p>
            <a:pPr>
              <a:lnSpc>
                <a:spcPct val="150000"/>
              </a:lnSpc>
            </a:pPr>
            <a:r>
              <a:rPr kumimoji="1" lang="zh-CN" altLang="en-US" kern="0" smtClean="0"/>
              <a:t>字符串 </a:t>
            </a:r>
            <a:r>
              <a:rPr kumimoji="1" lang="en-US" altLang="zh-CN" kern="0" smtClean="0">
                <a:latin typeface="Monaco" charset="0"/>
                <a:ea typeface="Monaco" charset="0"/>
                <a:cs typeface="Monaco" charset="0"/>
              </a:rPr>
              <a:t>Jump Shot</a:t>
            </a:r>
            <a:r>
              <a:rPr kumimoji="1" lang="zh-CN" altLang="en-US" kern="0" smtClean="0"/>
              <a:t> 包括 </a:t>
            </a:r>
            <a:r>
              <a:rPr kumimoji="1" lang="en-US" altLang="zh-CN" kern="0" smtClean="0">
                <a:latin typeface="Monaco" charset="0"/>
                <a:ea typeface="Monaco" charset="0"/>
                <a:cs typeface="Monaco" charset="0"/>
              </a:rPr>
              <a:t>J</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u</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m</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p</a:t>
            </a:r>
            <a:r>
              <a:rPr kumimoji="1" lang="zh-CN" altLang="en-US" kern="0" smtClean="0">
                <a:latin typeface="Monaco" charset="0"/>
                <a:ea typeface="Monaco" charset="0"/>
                <a:cs typeface="Monaco" charset="0"/>
              </a:rPr>
              <a:t>，空格，</a:t>
            </a:r>
            <a:r>
              <a:rPr kumimoji="1" lang="en-US" altLang="zh-CN" kern="0" smtClean="0">
                <a:latin typeface="Monaco" charset="0"/>
                <a:ea typeface="Monaco" charset="0"/>
                <a:cs typeface="Monaco" charset="0"/>
              </a:rPr>
              <a:t>S</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h</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o</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t</a:t>
            </a:r>
            <a:r>
              <a:rPr kumimoji="1" lang="zh-CN" altLang="en-US" kern="0" smtClean="0">
                <a:latin typeface="Monaco" charset="0"/>
                <a:ea typeface="Monaco" charset="0"/>
                <a:cs typeface="Monaco" charset="0"/>
              </a:rPr>
              <a:t> </a:t>
            </a:r>
            <a:r>
              <a:rPr kumimoji="1" lang="zh-CN" altLang="en-US" kern="0" smtClean="0"/>
              <a:t>这</a:t>
            </a:r>
            <a:r>
              <a:rPr kumimoji="1" lang="en-US" altLang="zh-CN" kern="0" smtClean="0"/>
              <a:t>9</a:t>
            </a:r>
            <a:r>
              <a:rPr kumimoji="1" lang="zh-CN" altLang="en-US" kern="0" smtClean="0"/>
              <a:t>个字符</a:t>
            </a:r>
            <a:endParaRPr kumimoji="1" lang="en-US" altLang="zh-CN" kern="0" dirty="0" smtClean="0"/>
          </a:p>
        </p:txBody>
      </p:sp>
      <p:sp>
        <p:nvSpPr>
          <p:cNvPr id="1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4" name="矩形 13"/>
          <p:cNvSpPr/>
          <p:nvPr/>
        </p:nvSpPr>
        <p:spPr>
          <a:xfrm>
            <a:off x="479376" y="671163"/>
            <a:ext cx="3096344"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6" name="文本框 5"/>
          <p:cNvSpPr txBox="1"/>
          <p:nvPr/>
        </p:nvSpPr>
        <p:spPr>
          <a:xfrm>
            <a:off x="953786" y="671163"/>
            <a:ext cx="2261894"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字符串</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00" y="4005064"/>
            <a:ext cx="9933104" cy="936104"/>
          </a:xfrm>
          <a:prstGeom prst="rect">
            <a:avLst/>
          </a:prstGeom>
        </p:spPr>
      </p:pic>
    </p:spTree>
    <p:extLst>
      <p:ext uri="{BB962C8B-B14F-4D97-AF65-F5344CB8AC3E}">
        <p14:creationId xmlns:p14="http://schemas.microsoft.com/office/powerpoint/2010/main" val="2501716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484784"/>
            <a:ext cx="10218224"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转义字符：字符串里常常存在一些如换行、制表符等有特殊含义的字符，这些字符称之为转义字符</a:t>
            </a:r>
            <a:endParaRPr kumimoji="1" lang="en-US" altLang="zh-CN" kern="0" dirty="0" smtClean="0"/>
          </a:p>
          <a:p>
            <a:pPr>
              <a:lnSpc>
                <a:spcPct val="150000"/>
              </a:lnSpc>
            </a:pPr>
            <a:r>
              <a:rPr kumimoji="1" lang="zh-CN" altLang="en-US" kern="0" dirty="0" smtClean="0"/>
              <a:t>比如</a:t>
            </a:r>
            <a:r>
              <a:rPr kumimoji="1" lang="zh-CN" altLang="en-US" kern="0" dirty="0" smtClean="0">
                <a:latin typeface="Monaco" charset="0"/>
                <a:ea typeface="Monaco" charset="0"/>
                <a:cs typeface="Monaco" charset="0"/>
              </a:rPr>
              <a:t> </a:t>
            </a:r>
            <a:r>
              <a:rPr kumimoji="1" lang="en-US" altLang="zh-CN" kern="0" dirty="0" smtClean="0">
                <a:latin typeface="Monaco" charset="0"/>
                <a:ea typeface="Monaco" charset="0"/>
                <a:cs typeface="Monaco" charset="0"/>
              </a:rPr>
              <a:t>\n</a:t>
            </a:r>
            <a:r>
              <a:rPr kumimoji="1" lang="zh-CN" altLang="en-US" kern="0" dirty="0" smtClean="0">
                <a:latin typeface="Monaco" charset="0"/>
                <a:ea typeface="Monaco" charset="0"/>
                <a:cs typeface="Monaco" charset="0"/>
              </a:rPr>
              <a:t> </a:t>
            </a:r>
            <a:r>
              <a:rPr kumimoji="1" lang="zh-CN" altLang="en-US" kern="0" dirty="0" smtClean="0"/>
              <a:t>表示换行，</a:t>
            </a:r>
            <a:r>
              <a:rPr kumimoji="1" lang="zh-CN" altLang="en-US" kern="0" dirty="0" smtClean="0">
                <a:latin typeface="Monaco" charset="0"/>
                <a:ea typeface="Monaco" charset="0"/>
                <a:cs typeface="Monaco" charset="0"/>
              </a:rPr>
              <a:t> </a:t>
            </a:r>
            <a:r>
              <a:rPr kumimoji="1" lang="en-US" altLang="zh-CN" kern="0" dirty="0" smtClean="0">
                <a:latin typeface="Monaco" charset="0"/>
                <a:ea typeface="Monaco" charset="0"/>
                <a:cs typeface="Monaco" charset="0"/>
              </a:rPr>
              <a:t>\t</a:t>
            </a:r>
            <a:r>
              <a:rPr kumimoji="1" lang="zh-CN" altLang="en-US" kern="0" dirty="0" smtClean="0">
                <a:latin typeface="Monaco" charset="0"/>
                <a:ea typeface="Monaco" charset="0"/>
                <a:cs typeface="Monaco" charset="0"/>
              </a:rPr>
              <a:t> </a:t>
            </a:r>
            <a:r>
              <a:rPr kumimoji="1" lang="zh-CN" altLang="en-US" kern="0" dirty="0" smtClean="0"/>
              <a:t>表示制表符，</a:t>
            </a:r>
            <a:r>
              <a:rPr kumimoji="1" lang="en-US" altLang="zh-CN" kern="0" dirty="0" smtClean="0"/>
              <a:t>Python</a:t>
            </a:r>
            <a:r>
              <a:rPr kumimoji="1" lang="zh-CN" altLang="en-US" kern="0" dirty="0" smtClean="0"/>
              <a:t>还允许用 </a:t>
            </a:r>
            <a:r>
              <a:rPr kumimoji="1" lang="en-US" altLang="zh-CN" kern="0" dirty="0" smtClean="0">
                <a:latin typeface="Monaco" charset="0"/>
                <a:ea typeface="Monaco" charset="0"/>
                <a:cs typeface="Monaco" charset="0"/>
              </a:rPr>
              <a:t>r</a:t>
            </a:r>
            <a:r>
              <a:rPr kumimoji="1" lang="en-US" altLang="zh-CN" kern="0" dirty="0" smtClean="0"/>
              <a:t>“</a:t>
            </a:r>
            <a:r>
              <a:rPr kumimoji="1" lang="zh-CN" altLang="en-US" kern="0" dirty="0" smtClean="0"/>
              <a:t> </a:t>
            </a:r>
            <a:r>
              <a:rPr kumimoji="1" lang="en-US" altLang="zh-CN" kern="0" dirty="0" smtClean="0"/>
              <a:t>”</a:t>
            </a:r>
            <a:r>
              <a:rPr kumimoji="1" lang="zh-CN" altLang="en-US" kern="0" dirty="0" smtClean="0"/>
              <a:t> 表示</a:t>
            </a:r>
            <a:r>
              <a:rPr kumimoji="1" lang="en-US" altLang="zh-CN" kern="0" dirty="0" smtClean="0"/>
              <a:t>“</a:t>
            </a:r>
            <a:r>
              <a:rPr kumimoji="1" lang="zh-CN" altLang="en-US" kern="0" dirty="0" smtClean="0"/>
              <a:t> ”内部的字符串默认不转义</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3852642"/>
            <a:ext cx="8302720" cy="2384669"/>
          </a:xfrm>
          <a:prstGeom prst="rect">
            <a:avLst/>
          </a:prstGeom>
        </p:spPr>
      </p:pic>
    </p:spTree>
    <p:extLst>
      <p:ext uri="{BB962C8B-B14F-4D97-AF65-F5344CB8AC3E}">
        <p14:creationId xmlns:p14="http://schemas.microsoft.com/office/powerpoint/2010/main" val="4002996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484784"/>
            <a:ext cx="10218224"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r>
              <a:rPr lang="en-US" altLang="zh-CN" b="1" dirty="0"/>
              <a:t>Python</a:t>
            </a:r>
            <a:r>
              <a:rPr lang="zh-CN" altLang="en-US" b="1" dirty="0"/>
              <a:t>字符串</a:t>
            </a:r>
            <a:r>
              <a:rPr lang="zh-CN" altLang="en-US" b="1" dirty="0" smtClean="0"/>
              <a:t>运算符</a:t>
            </a:r>
            <a:endParaRPr lang="en-US" altLang="zh-CN" b="1" dirty="0" smtClean="0"/>
          </a:p>
          <a:p>
            <a:pPr marL="0" indent="0">
              <a:buNone/>
            </a:pPr>
            <a:r>
              <a:rPr lang="zh-CN" altLang="en-US" dirty="0"/>
              <a:t>下表实例变量 </a:t>
            </a:r>
            <a:r>
              <a:rPr lang="en-US" altLang="zh-CN" dirty="0"/>
              <a:t>a </a:t>
            </a:r>
            <a:r>
              <a:rPr lang="zh-CN" altLang="en-US" dirty="0"/>
              <a:t>值为字符串 </a:t>
            </a:r>
            <a:r>
              <a:rPr lang="en-US" altLang="zh-CN" dirty="0"/>
              <a:t>"Hello"</a:t>
            </a:r>
            <a:r>
              <a:rPr lang="zh-CN" altLang="en-US" dirty="0"/>
              <a:t>，</a:t>
            </a:r>
            <a:r>
              <a:rPr lang="en-US" altLang="zh-CN" dirty="0"/>
              <a:t>b </a:t>
            </a:r>
            <a:r>
              <a:rPr lang="zh-CN" altLang="en-US" dirty="0"/>
              <a:t>变量值为 </a:t>
            </a:r>
            <a:r>
              <a:rPr lang="en-US" altLang="zh-CN" dirty="0"/>
              <a:t>"Python"</a:t>
            </a:r>
            <a:r>
              <a:rPr lang="zh-CN" altLang="en-US" dirty="0" smtClean="0"/>
              <a:t>：</a:t>
            </a:r>
            <a:endParaRPr lang="en-US" altLang="zh-CN" dirty="0" smtClean="0"/>
          </a:p>
          <a:p>
            <a:endParaRPr lang="zh-CN" altLang="en-US" b="1" dirty="0"/>
          </a:p>
        </p:txBody>
      </p:sp>
      <p:pic>
        <p:nvPicPr>
          <p:cNvPr id="3" name="图片 2"/>
          <p:cNvPicPr>
            <a:picLocks noChangeAspect="1"/>
          </p:cNvPicPr>
          <p:nvPr/>
        </p:nvPicPr>
        <p:blipFill>
          <a:blip r:embed="rId3"/>
          <a:stretch>
            <a:fillRect/>
          </a:stretch>
        </p:blipFill>
        <p:spPr>
          <a:xfrm>
            <a:off x="607517" y="2484165"/>
            <a:ext cx="7934325" cy="3429000"/>
          </a:xfrm>
          <a:prstGeom prst="rect">
            <a:avLst/>
          </a:prstGeom>
        </p:spPr>
      </p:pic>
    </p:spTree>
    <p:extLst>
      <p:ext uri="{BB962C8B-B14F-4D97-AF65-F5344CB8AC3E}">
        <p14:creationId xmlns:p14="http://schemas.microsoft.com/office/powerpoint/2010/main" val="3635363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484784"/>
            <a:ext cx="10218224"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r>
              <a:rPr lang="en-US" altLang="zh-CN" b="1" dirty="0"/>
              <a:t>python</a:t>
            </a:r>
            <a:r>
              <a:rPr lang="zh-CN" altLang="en-US" b="1" dirty="0"/>
              <a:t>的字符串内建函数</a:t>
            </a:r>
          </a:p>
          <a:p>
            <a:pPr marL="0" indent="0">
              <a:buNone/>
            </a:pPr>
            <a:r>
              <a:rPr lang="zh-CN" altLang="en-US" dirty="0"/>
              <a:t>字符串</a:t>
            </a:r>
            <a:r>
              <a:rPr lang="zh-CN" altLang="en-US" dirty="0" smtClean="0"/>
              <a:t>方法，</a:t>
            </a:r>
            <a:r>
              <a:rPr lang="zh-CN" altLang="en-US" dirty="0"/>
              <a:t>实现了</a:t>
            </a:r>
            <a:r>
              <a:rPr lang="en-US" altLang="zh-CN" dirty="0"/>
              <a:t>string</a:t>
            </a:r>
            <a:r>
              <a:rPr lang="zh-CN" altLang="en-US" dirty="0"/>
              <a:t>模块的大部分</a:t>
            </a:r>
            <a:r>
              <a:rPr lang="zh-CN" altLang="en-US" dirty="0" smtClean="0"/>
              <a:t>方法，如下图是部分方法，</a:t>
            </a:r>
            <a:endParaRPr lang="en-US" altLang="zh-CN" dirty="0" smtClean="0"/>
          </a:p>
          <a:p>
            <a:endParaRPr lang="zh-CN" altLang="en-US" b="1" dirty="0"/>
          </a:p>
        </p:txBody>
      </p:sp>
      <p:pic>
        <p:nvPicPr>
          <p:cNvPr id="4" name="图片 3"/>
          <p:cNvPicPr>
            <a:picLocks noChangeAspect="1"/>
          </p:cNvPicPr>
          <p:nvPr/>
        </p:nvPicPr>
        <p:blipFill>
          <a:blip r:embed="rId3"/>
          <a:stretch>
            <a:fillRect/>
          </a:stretch>
        </p:blipFill>
        <p:spPr>
          <a:xfrm>
            <a:off x="607517" y="2412157"/>
            <a:ext cx="7943850" cy="3962400"/>
          </a:xfrm>
          <a:prstGeom prst="rect">
            <a:avLst/>
          </a:prstGeom>
        </p:spPr>
      </p:pic>
    </p:spTree>
    <p:extLst>
      <p:ext uri="{BB962C8B-B14F-4D97-AF65-F5344CB8AC3E}">
        <p14:creationId xmlns:p14="http://schemas.microsoft.com/office/powerpoint/2010/main" val="4147047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列表</a:t>
            </a:r>
            <a:endParaRPr lang="zh-CN" altLang="en-US" sz="3200" b="1" dirty="0">
              <a:solidFill>
                <a:schemeClr val="bg1"/>
              </a:solidFill>
              <a:cs typeface="+mn-cs"/>
            </a:endParaRPr>
          </a:p>
        </p:txBody>
      </p:sp>
      <p:sp>
        <p:nvSpPr>
          <p:cNvPr id="3" name="内容占位符 1"/>
          <p:cNvSpPr txBox="1">
            <a:spLocks/>
          </p:cNvSpPr>
          <p:nvPr/>
        </p:nvSpPr>
        <p:spPr>
          <a:xfrm>
            <a:off x="8316720" y="2019577"/>
            <a:ext cx="2036728" cy="642187"/>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marL="0" indent="0">
              <a:lnSpc>
                <a:spcPct val="150000"/>
              </a:lnSpc>
              <a:buFont typeface="Wingdings" pitchFamily="2" charset="2"/>
              <a:buNone/>
            </a:pPr>
            <a:r>
              <a:rPr kumimoji="1" lang="zh-CN" altLang="en-US" sz="1800" kern="0" smtClean="0"/>
              <a:t>科比投篮数据集</a:t>
            </a:r>
            <a:endParaRPr kumimoji="1" lang="zh-CN" altLang="en-US" sz="2000" kern="0" dirty="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2" y="2607543"/>
            <a:ext cx="5182024" cy="1675190"/>
          </a:xfrm>
          <a:prstGeom prst="rect">
            <a:avLst/>
          </a:prstGeom>
        </p:spPr>
      </p:pic>
      <p:sp>
        <p:nvSpPr>
          <p:cNvPr id="6" name="内容占位符 1"/>
          <p:cNvSpPr txBox="1">
            <a:spLocks/>
          </p:cNvSpPr>
          <p:nvPr/>
        </p:nvSpPr>
        <p:spPr>
          <a:xfrm>
            <a:off x="803514" y="2636912"/>
            <a:ext cx="5724534" cy="3456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t>列表</a:t>
            </a:r>
            <a:r>
              <a:rPr kumimoji="1" lang="zh-CN" altLang="en-US" sz="2400" dirty="0"/>
              <a:t>（</a:t>
            </a:r>
            <a:r>
              <a:rPr kumimoji="1" lang="en-US" altLang="zh-CN" sz="2400" dirty="0"/>
              <a:t>list</a:t>
            </a:r>
            <a:r>
              <a:rPr kumimoji="1" lang="zh-CN" altLang="en-US" sz="2400" dirty="0"/>
              <a:t>）是一个</a:t>
            </a:r>
            <a:r>
              <a:rPr kumimoji="1" lang="zh-CN" altLang="en-US" sz="2400" b="1" dirty="0">
                <a:solidFill>
                  <a:srgbClr val="3BBC5D"/>
                </a:solidFill>
              </a:rPr>
              <a:t>有序的</a:t>
            </a:r>
            <a:r>
              <a:rPr kumimoji="1" lang="zh-CN" altLang="en-US" sz="2400" dirty="0"/>
              <a:t>序列结构，序列中的元素可以是不同的数据</a:t>
            </a:r>
            <a:r>
              <a:rPr kumimoji="1" lang="zh-CN" altLang="en-US" sz="2400" dirty="0" smtClean="0"/>
              <a:t>类型</a:t>
            </a:r>
            <a:endParaRPr kumimoji="1" lang="en-US" altLang="zh-CN" sz="2400" dirty="0" smtClean="0"/>
          </a:p>
          <a:p>
            <a:pPr>
              <a:lnSpc>
                <a:spcPct val="150000"/>
              </a:lnSpc>
            </a:pPr>
            <a:r>
              <a:rPr kumimoji="1" lang="zh-CN" altLang="en-US" sz="2400" dirty="0" smtClean="0"/>
              <a:t>列表</a:t>
            </a:r>
            <a:r>
              <a:rPr kumimoji="1" lang="zh-CN" altLang="en-US" sz="2400" dirty="0"/>
              <a:t>可以进行一系列序列</a:t>
            </a:r>
            <a:r>
              <a:rPr kumimoji="1" lang="zh-CN" altLang="en-US" sz="2400" dirty="0" smtClean="0"/>
              <a:t>操作，如</a:t>
            </a:r>
            <a:r>
              <a:rPr kumimoji="1" lang="zh-CN" altLang="en-US" sz="2400" dirty="0"/>
              <a:t>索引、切片、加、乘和检查成员</a:t>
            </a:r>
            <a:r>
              <a:rPr kumimoji="1" lang="zh-CN" altLang="en-US" sz="2400" dirty="0" smtClean="0"/>
              <a:t>等</a:t>
            </a:r>
            <a:endParaRPr kumimoji="1"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14" y="2038532"/>
            <a:ext cx="5436502" cy="370399"/>
          </a:xfrm>
          <a:prstGeom prst="rect">
            <a:avLst/>
          </a:prstGeom>
        </p:spPr>
      </p:pic>
    </p:spTree>
    <p:extLst>
      <p:ext uri="{BB962C8B-B14F-4D97-AF65-F5344CB8AC3E}">
        <p14:creationId xmlns:p14="http://schemas.microsoft.com/office/powerpoint/2010/main" val="5182216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矩形 2"/>
          <p:cNvSpPr/>
          <p:nvPr/>
        </p:nvSpPr>
        <p:spPr>
          <a:xfrm>
            <a:off x="479376" y="671163"/>
            <a:ext cx="2808312"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5"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55" y="2924944"/>
            <a:ext cx="9082940" cy="2232248"/>
          </a:xfrm>
          <a:prstGeom prst="rect">
            <a:avLst/>
          </a:prstGeom>
        </p:spPr>
      </p:pic>
      <p:sp>
        <p:nvSpPr>
          <p:cNvPr id="7" name="内容占位符 1"/>
          <p:cNvSpPr txBox="1">
            <a:spLocks/>
          </p:cNvSpPr>
          <p:nvPr/>
        </p:nvSpPr>
        <p:spPr>
          <a:xfrm>
            <a:off x="380209" y="1952836"/>
            <a:ext cx="9637132"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将列表中的各元素用逗号分隔开，并用中括号将所有元素包裹起来</a:t>
            </a:r>
            <a:endParaRPr kumimoji="1" lang="zh-CN" altLang="en-US" kern="0" dirty="0"/>
          </a:p>
        </p:txBody>
      </p:sp>
    </p:spTree>
    <p:extLst>
      <p:ext uri="{BB962C8B-B14F-4D97-AF65-F5344CB8AC3E}">
        <p14:creationId xmlns:p14="http://schemas.microsoft.com/office/powerpoint/2010/main" val="446993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628800"/>
            <a:ext cx="10225136"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使用</a:t>
            </a:r>
            <a:r>
              <a:rPr kumimoji="1" lang="en-US" altLang="zh-CN" kern="0" smtClean="0">
                <a:latin typeface="Monaco" charset="0"/>
                <a:ea typeface="Monaco" charset="0"/>
                <a:cs typeface="Monaco" charset="0"/>
              </a:rPr>
              <a:t>append()</a:t>
            </a:r>
            <a:r>
              <a:rPr kumimoji="1" lang="zh-CN" altLang="en-US" kern="0" smtClean="0"/>
              <a:t>方法添加元素，该方法会在列表末尾位置添加数据元素</a:t>
            </a:r>
            <a:endParaRPr kumimoji="1" lang="en-US" altLang="zh-CN" kern="0" smtClean="0"/>
          </a:p>
          <a:p>
            <a:pPr>
              <a:lnSpc>
                <a:spcPct val="150000"/>
              </a:lnSpc>
            </a:pPr>
            <a:r>
              <a:rPr kumimoji="1" lang="zh-CN" altLang="en-US" kern="0" smtClean="0"/>
              <a:t>使用</a:t>
            </a:r>
            <a:r>
              <a:rPr kumimoji="1" lang="en-US" altLang="zh-CN" kern="0" smtClean="0">
                <a:latin typeface="Monaco" charset="0"/>
                <a:ea typeface="Monaco" charset="0"/>
                <a:cs typeface="Monaco" charset="0"/>
              </a:rPr>
              <a:t>remove()</a:t>
            </a:r>
            <a:r>
              <a:rPr kumimoji="1" lang="zh-CN" altLang="en-US" kern="0" smtClean="0"/>
              <a:t>方法删除元素</a:t>
            </a:r>
            <a:endParaRPr kumimoji="1" lang="zh-CN" altLang="en-US"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2852936"/>
            <a:ext cx="9073008" cy="179922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91" y="4652160"/>
            <a:ext cx="8960939" cy="1657160"/>
          </a:xfrm>
          <a:prstGeom prst="rect">
            <a:avLst/>
          </a:prstGeom>
        </p:spPr>
      </p:pic>
    </p:spTree>
    <p:extLst>
      <p:ext uri="{BB962C8B-B14F-4D97-AF65-F5344CB8AC3E}">
        <p14:creationId xmlns:p14="http://schemas.microsoft.com/office/powerpoint/2010/main" val="1524822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628800"/>
            <a:ext cx="10225136"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smtClean="0">
                <a:latin typeface="Monaco" charset="0"/>
                <a:ea typeface="Monaco" charset="0"/>
                <a:cs typeface="Monaco" charset="0"/>
              </a:rPr>
              <a:t>remove()</a:t>
            </a:r>
            <a:r>
              <a:rPr kumimoji="1" lang="zh-CN" altLang="en-US" kern="0" smtClean="0"/>
              <a:t>方法适用于知道要删除的值的情况，当我们不知道具体元素值，但是知道元素的索引位置时，我们可以使用 </a:t>
            </a:r>
            <a:r>
              <a:rPr kumimoji="1" lang="en-US" altLang="zh-CN" kern="0" smtClean="0">
                <a:latin typeface="Monaco" charset="0"/>
                <a:ea typeface="Monaco" charset="0"/>
                <a:cs typeface="Monaco" charset="0"/>
              </a:rPr>
              <a:t>del</a:t>
            </a:r>
            <a:r>
              <a:rPr kumimoji="1" lang="zh-CN" altLang="en-US" kern="0" smtClean="0">
                <a:latin typeface="Monaco" charset="0"/>
                <a:ea typeface="Monaco" charset="0"/>
                <a:cs typeface="Monaco" charset="0"/>
              </a:rPr>
              <a:t> </a:t>
            </a:r>
            <a:r>
              <a:rPr kumimoji="1" lang="zh-CN" altLang="en-US" kern="0" smtClean="0"/>
              <a:t>函数配合列表索引，删除索引位置的元素或者使用 </a:t>
            </a:r>
            <a:r>
              <a:rPr kumimoji="1" lang="en-US" altLang="zh-CN" kern="0" smtClean="0">
                <a:latin typeface="Monaco" charset="0"/>
                <a:ea typeface="Monaco" charset="0"/>
                <a:cs typeface="Monaco" charset="0"/>
              </a:rPr>
              <a:t>pop()</a:t>
            </a:r>
            <a:r>
              <a:rPr kumimoji="1" lang="zh-CN" altLang="en-US" kern="0" smtClean="0"/>
              <a:t>方法</a:t>
            </a:r>
            <a:endParaRPr kumimoji="1" lang="zh-CN" altLang="en-US"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3429000"/>
            <a:ext cx="8455829" cy="2934245"/>
          </a:xfrm>
          <a:prstGeom prst="rect">
            <a:avLst/>
          </a:prstGeom>
        </p:spPr>
      </p:pic>
    </p:spTree>
    <p:extLst>
      <p:ext uri="{BB962C8B-B14F-4D97-AF65-F5344CB8AC3E}">
        <p14:creationId xmlns:p14="http://schemas.microsoft.com/office/powerpoint/2010/main" val="585261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矩形 2"/>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5"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列表对象的增减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3211288"/>
            <a:ext cx="8346034" cy="165787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408" y="2648503"/>
            <a:ext cx="2808312" cy="277292"/>
          </a:xfrm>
          <a:prstGeom prst="rect">
            <a:avLst/>
          </a:prstGeom>
        </p:spPr>
      </p:pic>
      <p:sp>
        <p:nvSpPr>
          <p:cNvPr id="8" name="内容占位符 1"/>
          <p:cNvSpPr txBox="1">
            <a:spLocks/>
          </p:cNvSpPr>
          <p:nvPr/>
        </p:nvSpPr>
        <p:spPr>
          <a:xfrm>
            <a:off x="479376" y="1628800"/>
            <a:ext cx="10225136"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通过 </a:t>
            </a:r>
            <a:r>
              <a:rPr kumimoji="1" lang="en-US" altLang="zh-CN" kern="0" smtClean="0">
                <a:latin typeface="Monaco" charset="0"/>
                <a:ea typeface="Monaco" charset="0"/>
                <a:cs typeface="Monaco" charset="0"/>
              </a:rPr>
              <a:t>insert()</a:t>
            </a:r>
            <a:r>
              <a:rPr kumimoji="1" lang="zh-CN" altLang="en-US" kern="0" smtClean="0">
                <a:latin typeface="Monaco" charset="0"/>
                <a:ea typeface="Monaco" charset="0"/>
                <a:cs typeface="Monaco" charset="0"/>
              </a:rPr>
              <a:t> </a:t>
            </a:r>
            <a:r>
              <a:rPr kumimoji="1" lang="zh-CN" altLang="en-US" kern="0" smtClean="0"/>
              <a:t>方法在指定的索引位置添加数据元素</a:t>
            </a:r>
            <a:endParaRPr kumimoji="1" lang="zh-CN" altLang="en-US" kern="0" dirty="0"/>
          </a:p>
        </p:txBody>
      </p:sp>
    </p:spTree>
    <p:extLst>
      <p:ext uri="{BB962C8B-B14F-4D97-AF65-F5344CB8AC3E}">
        <p14:creationId xmlns:p14="http://schemas.microsoft.com/office/powerpoint/2010/main" val="35060585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3" name="矩形 2"/>
          <p:cNvSpPr/>
          <p:nvPr/>
        </p:nvSpPr>
        <p:spPr>
          <a:xfrm>
            <a:off x="479376" y="671163"/>
            <a:ext cx="331236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5" name="文本框 5"/>
          <p:cNvSpPr txBox="1"/>
          <p:nvPr/>
        </p:nvSpPr>
        <p:spPr>
          <a:xfrm>
            <a:off x="953786" y="709485"/>
            <a:ext cx="3774062"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a:t>
            </a:r>
            <a:r>
              <a:rPr lang="zh-CN" altLang="en-US" sz="2800" dirty="0" smtClean="0">
                <a:solidFill>
                  <a:prstClr val="white"/>
                </a:solidFill>
                <a:latin typeface="微软雅黑 Light" panose="020B0502040204020203" pitchFamily="34" charset="-122"/>
                <a:ea typeface="微软雅黑 Light" panose="020B0502040204020203" pitchFamily="34" charset="-122"/>
              </a:rPr>
              <a:t>方法汇总</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8" name="内容占位符 1"/>
          <p:cNvSpPr txBox="1">
            <a:spLocks/>
          </p:cNvSpPr>
          <p:nvPr/>
        </p:nvSpPr>
        <p:spPr>
          <a:xfrm>
            <a:off x="444502" y="1548061"/>
            <a:ext cx="10225136" cy="4743797"/>
          </a:xfrm>
          <a:prstGeom prst="rect">
            <a:avLst/>
          </a:prstGeom>
        </p:spPr>
        <p:txBody>
          <a:bodyPr>
            <a:normAutofit lnSpcReduction="10000"/>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dirty="0" err="1"/>
              <a:t>list.append</a:t>
            </a:r>
            <a:r>
              <a:rPr kumimoji="1" lang="en-US" altLang="zh-CN" kern="0" dirty="0"/>
              <a:t>(</a:t>
            </a:r>
            <a:r>
              <a:rPr kumimoji="1" lang="en-US" altLang="zh-CN" kern="0" dirty="0" err="1"/>
              <a:t>obj</a:t>
            </a:r>
            <a:r>
              <a:rPr kumimoji="1" lang="en-US" altLang="zh-CN" kern="0" dirty="0" smtClean="0"/>
              <a:t>) </a:t>
            </a:r>
            <a:r>
              <a:rPr kumimoji="1" lang="zh-CN" altLang="en-US" kern="0" dirty="0" smtClean="0"/>
              <a:t>在</a:t>
            </a:r>
            <a:r>
              <a:rPr kumimoji="1" lang="zh-CN" altLang="en-US" kern="0" dirty="0"/>
              <a:t>列表末尾添加新的</a:t>
            </a:r>
            <a:r>
              <a:rPr kumimoji="1" lang="zh-CN" altLang="en-US" kern="0" dirty="0" smtClean="0"/>
              <a:t>对象</a:t>
            </a:r>
            <a:endParaRPr kumimoji="1" lang="en-US" altLang="zh-CN" kern="0" dirty="0" smtClean="0"/>
          </a:p>
          <a:p>
            <a:pPr>
              <a:lnSpc>
                <a:spcPct val="150000"/>
              </a:lnSpc>
            </a:pPr>
            <a:r>
              <a:rPr kumimoji="1" lang="en-US" altLang="zh-CN" kern="0" dirty="0" err="1"/>
              <a:t>list.count</a:t>
            </a:r>
            <a:r>
              <a:rPr kumimoji="1" lang="en-US" altLang="zh-CN" kern="0" dirty="0"/>
              <a:t>(</a:t>
            </a:r>
            <a:r>
              <a:rPr kumimoji="1" lang="en-US" altLang="zh-CN" kern="0" dirty="0" err="1"/>
              <a:t>obj</a:t>
            </a:r>
            <a:r>
              <a:rPr kumimoji="1" lang="en-US" altLang="zh-CN" kern="0" dirty="0" smtClean="0"/>
              <a:t>) </a:t>
            </a:r>
            <a:r>
              <a:rPr kumimoji="1" lang="zh-CN" altLang="en-US" kern="0" dirty="0" smtClean="0"/>
              <a:t>统计</a:t>
            </a:r>
            <a:r>
              <a:rPr kumimoji="1" lang="zh-CN" altLang="en-US" kern="0" dirty="0"/>
              <a:t>某个元素在列表中出现的</a:t>
            </a:r>
            <a:r>
              <a:rPr kumimoji="1" lang="zh-CN" altLang="en-US" kern="0" dirty="0" smtClean="0"/>
              <a:t>次数</a:t>
            </a:r>
            <a:endParaRPr kumimoji="1" lang="en-US" altLang="zh-CN" kern="0" dirty="0" smtClean="0"/>
          </a:p>
          <a:p>
            <a:pPr>
              <a:lnSpc>
                <a:spcPct val="150000"/>
              </a:lnSpc>
            </a:pPr>
            <a:r>
              <a:rPr kumimoji="1" lang="en-US" altLang="zh-CN" kern="0" dirty="0" err="1"/>
              <a:t>list.extend</a:t>
            </a:r>
            <a:r>
              <a:rPr kumimoji="1" lang="en-US" altLang="zh-CN" kern="0" dirty="0"/>
              <a:t>(</a:t>
            </a:r>
            <a:r>
              <a:rPr kumimoji="1" lang="en-US" altLang="zh-CN" kern="0" dirty="0" err="1"/>
              <a:t>seq</a:t>
            </a:r>
            <a:r>
              <a:rPr kumimoji="1" lang="en-US" altLang="zh-CN" kern="0" dirty="0" smtClean="0"/>
              <a:t>) </a:t>
            </a:r>
            <a:r>
              <a:rPr kumimoji="1" lang="zh-CN" altLang="en-US" kern="0" dirty="0" smtClean="0"/>
              <a:t>在</a:t>
            </a:r>
            <a:r>
              <a:rPr kumimoji="1" lang="zh-CN" altLang="en-US" kern="0" dirty="0"/>
              <a:t>列表末尾一次性追加另一个序列中的多个值（用新列表扩展原来的列表</a:t>
            </a:r>
            <a:r>
              <a:rPr kumimoji="1" lang="zh-CN" altLang="en-US" kern="0" dirty="0" smtClean="0"/>
              <a:t>）</a:t>
            </a:r>
            <a:endParaRPr kumimoji="1" lang="en-US" altLang="zh-CN" kern="0" dirty="0" smtClean="0"/>
          </a:p>
          <a:p>
            <a:pPr>
              <a:lnSpc>
                <a:spcPct val="150000"/>
              </a:lnSpc>
            </a:pPr>
            <a:r>
              <a:rPr kumimoji="1" lang="en-US" altLang="zh-CN" kern="0" dirty="0" err="1"/>
              <a:t>list.index</a:t>
            </a:r>
            <a:r>
              <a:rPr kumimoji="1" lang="en-US" altLang="zh-CN" kern="0" dirty="0"/>
              <a:t>(</a:t>
            </a:r>
            <a:r>
              <a:rPr kumimoji="1" lang="en-US" altLang="zh-CN" kern="0" dirty="0" err="1"/>
              <a:t>obj</a:t>
            </a:r>
            <a:r>
              <a:rPr kumimoji="1" lang="en-US" altLang="zh-CN" kern="0" dirty="0" smtClean="0"/>
              <a:t>) </a:t>
            </a:r>
            <a:r>
              <a:rPr kumimoji="1" lang="zh-CN" altLang="en-US" kern="0" dirty="0" smtClean="0"/>
              <a:t>从</a:t>
            </a:r>
            <a:r>
              <a:rPr kumimoji="1" lang="zh-CN" altLang="en-US" kern="0" dirty="0"/>
              <a:t>列表中找出某个值第一个匹配项的索引</a:t>
            </a:r>
            <a:r>
              <a:rPr kumimoji="1" lang="zh-CN" altLang="en-US" kern="0" dirty="0" smtClean="0"/>
              <a:t>位置</a:t>
            </a:r>
            <a:endParaRPr kumimoji="1" lang="en-US" altLang="zh-CN" kern="0" dirty="0" smtClean="0"/>
          </a:p>
          <a:p>
            <a:pPr>
              <a:lnSpc>
                <a:spcPct val="150000"/>
              </a:lnSpc>
            </a:pPr>
            <a:r>
              <a:rPr kumimoji="1" lang="en-US" altLang="zh-CN" kern="0" dirty="0" err="1"/>
              <a:t>list.insert</a:t>
            </a:r>
            <a:r>
              <a:rPr kumimoji="1" lang="en-US" altLang="zh-CN" kern="0" dirty="0"/>
              <a:t>(index, </a:t>
            </a:r>
            <a:r>
              <a:rPr kumimoji="1" lang="en-US" altLang="zh-CN" kern="0" dirty="0" err="1"/>
              <a:t>obj</a:t>
            </a:r>
            <a:r>
              <a:rPr kumimoji="1" lang="en-US" altLang="zh-CN" kern="0" dirty="0"/>
              <a:t>) </a:t>
            </a:r>
            <a:r>
              <a:rPr kumimoji="1" lang="zh-CN" altLang="en-US" kern="0" dirty="0"/>
              <a:t>将对象插入</a:t>
            </a:r>
            <a:r>
              <a:rPr kumimoji="1" lang="zh-CN" altLang="en-US" kern="0" dirty="0" smtClean="0"/>
              <a:t>列表</a:t>
            </a:r>
            <a:endParaRPr kumimoji="1" lang="en-US" altLang="zh-CN" kern="0" dirty="0" smtClean="0"/>
          </a:p>
          <a:p>
            <a:pPr>
              <a:lnSpc>
                <a:spcPct val="150000"/>
              </a:lnSpc>
            </a:pPr>
            <a:r>
              <a:rPr kumimoji="1" lang="en-US" altLang="zh-CN" kern="0" dirty="0" err="1"/>
              <a:t>list.pop</a:t>
            </a:r>
            <a:r>
              <a:rPr kumimoji="1" lang="en-US" altLang="zh-CN" kern="0" dirty="0"/>
              <a:t>([index=-1</a:t>
            </a:r>
            <a:r>
              <a:rPr kumimoji="1" lang="en-US" altLang="zh-CN" kern="0" dirty="0" smtClean="0"/>
              <a:t>]) </a:t>
            </a:r>
            <a:r>
              <a:rPr kumimoji="1" lang="zh-CN" altLang="en-US" kern="0" dirty="0" smtClean="0"/>
              <a:t>移</a:t>
            </a:r>
            <a:r>
              <a:rPr kumimoji="1" lang="zh-CN" altLang="en-US" kern="0" dirty="0"/>
              <a:t>除列表中的一个元素（默认最后一个元素），并且返回该元素的值</a:t>
            </a:r>
          </a:p>
        </p:txBody>
      </p:sp>
    </p:spTree>
    <p:extLst>
      <p:ext uri="{BB962C8B-B14F-4D97-AF65-F5344CB8AC3E}">
        <p14:creationId xmlns:p14="http://schemas.microsoft.com/office/powerpoint/2010/main" val="3948138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83781" y="1908101"/>
            <a:ext cx="6573535" cy="584775"/>
            <a:chOff x="3877326" y="4290231"/>
            <a:chExt cx="6573535" cy="584775"/>
          </a:xfrm>
        </p:grpSpPr>
        <p:sp>
          <p:nvSpPr>
            <p:cNvPr id="5" name="矩形 4"/>
            <p:cNvSpPr/>
            <p:nvPr/>
          </p:nvSpPr>
          <p:spPr>
            <a:xfrm>
              <a:off x="3877326" y="4290231"/>
              <a:ext cx="4065537" cy="584775"/>
            </a:xfrm>
            <a:prstGeom prst="rect">
              <a:avLst/>
            </a:prstGeom>
          </p:spPr>
          <p:txBody>
            <a:bodyPr wrap="none">
              <a:spAutoFit/>
            </a:bodyPr>
            <a:lstStyle/>
            <a:p>
              <a:r>
                <a:rPr lang="zh-CN" altLang="en-US" sz="3200" b="1" dirty="0" smtClean="0">
                  <a:latin typeface="微软雅黑 Light" panose="020B0502040204020203" pitchFamily="34" charset="-122"/>
                  <a:ea typeface="微软雅黑 Light" panose="020B0502040204020203" pitchFamily="34" charset="-122"/>
                </a:rPr>
                <a:t>第一部分</a:t>
              </a:r>
              <a:r>
                <a:rPr lang="en-US" altLang="zh-CN" sz="3200" b="1" dirty="0" smtClean="0">
                  <a:latin typeface="微软雅黑 Light" panose="020B0502040204020203" pitchFamily="34" charset="-122"/>
                  <a:ea typeface="微软雅黑 Light" panose="020B0502040204020203" pitchFamily="34" charset="-122"/>
                </a:rPr>
                <a:t> </a:t>
              </a:r>
              <a:r>
                <a:rPr lang="zh-CN" altLang="en-US" sz="3200" b="1" dirty="0" smtClean="0">
                  <a:latin typeface="微软雅黑 Light" panose="020B0502040204020203" pitchFamily="34" charset="-122"/>
                  <a:ea typeface="微软雅黑 Light" panose="020B0502040204020203" pitchFamily="34" charset="-122"/>
                </a:rPr>
                <a:t>初识</a:t>
              </a:r>
              <a:r>
                <a:rPr lang="en-US" altLang="zh-CN" sz="3200" b="1" dirty="0" smtClean="0">
                  <a:latin typeface="微软雅黑 Light" panose="020B0502040204020203" pitchFamily="34" charset="-122"/>
                  <a:ea typeface="微软雅黑 Light" panose="020B0502040204020203" pitchFamily="34" charset="-122"/>
                </a:rPr>
                <a:t>Python</a:t>
              </a:r>
              <a:endParaRPr lang="zh-CN" altLang="en-US" sz="3200" b="1" dirty="0">
                <a:latin typeface="微软雅黑 Light" panose="020B0502040204020203" pitchFamily="34" charset="-122"/>
                <a:ea typeface="微软雅黑 Light" panose="020B0502040204020203" pitchFamily="34" charset="-122"/>
              </a:endParaRPr>
            </a:p>
          </p:txBody>
        </p:sp>
        <p:cxnSp>
          <p:nvCxnSpPr>
            <p:cNvPr id="6" name="直接连接符 5"/>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2983781" y="2694189"/>
            <a:ext cx="7272808"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语言的诞生和发展历史</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8" name="矩形 7"/>
          <p:cNvSpPr/>
          <p:nvPr/>
        </p:nvSpPr>
        <p:spPr bwMode="auto">
          <a:xfrm>
            <a:off x="2983781" y="3284296"/>
            <a:ext cx="5472609"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语言的特点</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9" name="矩形 8"/>
          <p:cNvSpPr/>
          <p:nvPr/>
        </p:nvSpPr>
        <p:spPr bwMode="auto">
          <a:xfrm>
            <a:off x="2983781" y="3874403"/>
            <a:ext cx="3384376" cy="461665"/>
          </a:xfrm>
          <a:prstGeom prst="rect">
            <a:avLst/>
          </a:prstGeom>
        </p:spPr>
        <p:txBody>
          <a:bodyPr wrap="square">
            <a:spAutoFit/>
          </a:bodyPr>
          <a:lstStyle/>
          <a:p>
            <a:pPr fontAlgn="base">
              <a:spcBef>
                <a:spcPct val="0"/>
              </a:spcBef>
              <a:spcAft>
                <a:spcPct val="0"/>
              </a:spcAft>
            </a:pPr>
            <a:r>
              <a:rPr lang="en-US" altLang="zh-CN" sz="2400" dirty="0" smtClean="0">
                <a:latin typeface="微软雅黑 Light" panose="020B0502040204020203" pitchFamily="34" charset="-122"/>
                <a:ea typeface="微软雅黑 Light" panose="020B0502040204020203" pitchFamily="34" charset="-122"/>
                <a:cs typeface="Microsoft YaHei" charset="0"/>
              </a:rPr>
              <a:t>Python</a:t>
            </a:r>
            <a:r>
              <a:rPr lang="zh-CN" altLang="en-US" sz="2400" dirty="0" smtClean="0">
                <a:latin typeface="微软雅黑 Light" panose="020B0502040204020203" pitchFamily="34" charset="-122"/>
                <a:ea typeface="微软雅黑 Light" panose="020B0502040204020203" pitchFamily="34" charset="-122"/>
                <a:cs typeface="Microsoft YaHei" charset="0"/>
              </a:rPr>
              <a:t>应用领域</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
        <p:nvSpPr>
          <p:cNvPr id="10" name="矩形 9"/>
          <p:cNvSpPr/>
          <p:nvPr/>
        </p:nvSpPr>
        <p:spPr bwMode="auto">
          <a:xfrm>
            <a:off x="2983781" y="4464510"/>
            <a:ext cx="3384376" cy="461665"/>
          </a:xfrm>
          <a:prstGeom prst="rect">
            <a:avLst/>
          </a:prstGeom>
        </p:spPr>
        <p:txBody>
          <a:bodyPr wrap="square">
            <a:spAutoFit/>
          </a:bodyPr>
          <a:lstStyle/>
          <a:p>
            <a:pPr fontAlgn="base">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运行环境及安装</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val="359046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1"/>
          <p:cNvSpPr txBox="1">
            <a:spLocks/>
          </p:cNvSpPr>
          <p:nvPr/>
        </p:nvSpPr>
        <p:spPr>
          <a:xfrm>
            <a:off x="479376" y="1628800"/>
            <a:ext cx="10225136"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smtClean="0"/>
              <a:t>Python</a:t>
            </a:r>
            <a:r>
              <a:rPr kumimoji="1" lang="zh-CN" altLang="en-US" kern="0" smtClean="0"/>
              <a:t>语言中所有的索引都是从 </a:t>
            </a:r>
            <a:r>
              <a:rPr kumimoji="1" lang="en-US" altLang="zh-CN" kern="0" smtClean="0">
                <a:latin typeface="Monaco" charset="0"/>
                <a:ea typeface="Monaco" charset="0"/>
                <a:cs typeface="Monaco" charset="0"/>
              </a:rPr>
              <a:t>0</a:t>
            </a:r>
            <a:r>
              <a:rPr kumimoji="1" lang="zh-CN" altLang="en-US" kern="0" smtClean="0"/>
              <a:t> 开始计数的，如果列表中有 </a:t>
            </a:r>
            <a:r>
              <a:rPr kumimoji="1" lang="en-US" altLang="zh-CN" kern="0" smtClean="0">
                <a:latin typeface="Monaco" charset="0"/>
                <a:ea typeface="Monaco" charset="0"/>
                <a:cs typeface="Monaco" charset="0"/>
              </a:rPr>
              <a:t>n</a:t>
            </a:r>
            <a:r>
              <a:rPr kumimoji="1" lang="zh-CN" altLang="en-US" kern="0" smtClean="0"/>
              <a:t> 个元素，那么最后一个元素的索引是 </a:t>
            </a:r>
            <a:r>
              <a:rPr kumimoji="1" lang="en-US" altLang="zh-CN" kern="0" smtClean="0">
                <a:latin typeface="Monaco" charset="0"/>
                <a:ea typeface="Monaco" charset="0"/>
                <a:cs typeface="Monaco" charset="0"/>
              </a:rPr>
              <a:t>n-1</a:t>
            </a:r>
            <a:r>
              <a:rPr kumimoji="1" lang="zh-CN" altLang="en-US" kern="0" smtClean="0">
                <a:latin typeface="Monaco" charset="0"/>
                <a:ea typeface="Monaco" charset="0"/>
                <a:cs typeface="Monaco" charset="0"/>
              </a:rPr>
              <a:t> </a:t>
            </a:r>
            <a:endParaRPr kumimoji="1" lang="en-US" altLang="zh-CN" kern="0" smtClean="0">
              <a:latin typeface="Monaco" charset="0"/>
              <a:ea typeface="Monaco" charset="0"/>
              <a:cs typeface="Monaco" charset="0"/>
            </a:endParaRPr>
          </a:p>
          <a:p>
            <a:pPr>
              <a:lnSpc>
                <a:spcPct val="150000"/>
              </a:lnSpc>
            </a:pP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nSpc>
                <a:spcPct val="150000"/>
              </a:lnSpc>
            </a:pPr>
            <a:r>
              <a:rPr kumimoji="1" lang="zh-CN" altLang="en-US" kern="0" smtClean="0"/>
              <a:t>如果我们想要获取 </a:t>
            </a:r>
            <a:r>
              <a:rPr kumimoji="1" lang="en-US" altLang="zh-CN" kern="0" smtClean="0">
                <a:latin typeface="Monaco" charset="0"/>
                <a:ea typeface="Monaco" charset="0"/>
                <a:cs typeface="Monaco" charset="0"/>
              </a:rPr>
              <a:t>kobe_list</a:t>
            </a:r>
            <a:r>
              <a:rPr kumimoji="1" lang="zh-CN" altLang="en-US" kern="0" smtClean="0"/>
              <a:t> 中第 </a:t>
            </a:r>
            <a:r>
              <a:rPr kumimoji="1" lang="en-US" altLang="zh-CN" kern="0" smtClean="0">
                <a:latin typeface="Monaco" charset="0"/>
                <a:ea typeface="Monaco" charset="0"/>
                <a:cs typeface="Monaco" charset="0"/>
              </a:rPr>
              <a:t>3</a:t>
            </a:r>
            <a:r>
              <a:rPr kumimoji="1" lang="zh-CN" altLang="en-US" kern="0" smtClean="0"/>
              <a:t> 个元素及倒数第二个元素</a:t>
            </a:r>
            <a:endParaRPr kumimoji="1" lang="zh-CN" altLang="en-US" kern="0" dirty="0"/>
          </a:p>
        </p:txBody>
      </p:sp>
      <p:sp>
        <p:nvSpPr>
          <p:cNvPr id="15"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6" name="矩形 15"/>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8" name="文本框 5"/>
          <p:cNvSpPr txBox="1"/>
          <p:nvPr/>
        </p:nvSpPr>
        <p:spPr>
          <a:xfrm>
            <a:off x="953786" y="709485"/>
            <a:ext cx="3558038" cy="523220"/>
          </a:xfrm>
          <a:prstGeom prst="rect">
            <a:avLst/>
          </a:prstGeom>
          <a:noFill/>
        </p:spPr>
        <p:txBody>
          <a:bodyPr wrap="square" rtlCol="0">
            <a:spAutoFit/>
          </a:bodyPr>
          <a:lstStyle/>
          <a:p>
            <a:r>
              <a:rPr lang="zh-CN" altLang="en-US" sz="2800" smtClean="0">
                <a:solidFill>
                  <a:prstClr val="white"/>
                </a:solidFill>
                <a:latin typeface="微软雅黑 Light" panose="020B0502040204020203" pitchFamily="34" charset="-122"/>
                <a:ea typeface="微软雅黑 Light" panose="020B0502040204020203" pitchFamily="34" charset="-122"/>
              </a:rPr>
              <a:t>列表索引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3429000"/>
            <a:ext cx="6192688" cy="1454831"/>
          </a:xfrm>
          <a:prstGeom prst="rect">
            <a:avLst/>
          </a:prstGeom>
        </p:spPr>
      </p:pic>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t="69583"/>
          <a:stretch/>
        </p:blipFill>
        <p:spPr>
          <a:xfrm>
            <a:off x="491316" y="2924943"/>
            <a:ext cx="8960939" cy="504057"/>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76" y="5452911"/>
            <a:ext cx="6110064" cy="1026989"/>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946" y="5363679"/>
            <a:ext cx="6654304" cy="1168999"/>
          </a:xfrm>
          <a:prstGeom prst="rect">
            <a:avLst/>
          </a:prstGeom>
        </p:spPr>
      </p:pic>
    </p:spTree>
    <p:extLst>
      <p:ext uri="{BB962C8B-B14F-4D97-AF65-F5344CB8AC3E}">
        <p14:creationId xmlns:p14="http://schemas.microsoft.com/office/powerpoint/2010/main" val="11362216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2132856"/>
            <a:ext cx="10225136" cy="3672407"/>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smtClean="0"/>
              <a:t>Python</a:t>
            </a:r>
            <a:r>
              <a:rPr kumimoji="1" lang="zh-CN" altLang="en-US" kern="0" smtClean="0"/>
              <a:t>内置的用于判断列表长度的函数为 </a:t>
            </a:r>
            <a:r>
              <a:rPr kumimoji="1" lang="en-US" altLang="zh-CN" kern="0" smtClean="0">
                <a:latin typeface="Monaco" charset="0"/>
                <a:ea typeface="Monaco" charset="0"/>
                <a:cs typeface="Monaco" charset="0"/>
              </a:rPr>
              <a:t>len()</a:t>
            </a:r>
            <a:endParaRPr kumimoji="1" lang="en-US" altLang="zh-CN" kern="0" dirty="0" smtClean="0">
              <a:latin typeface="Monaco" charset="0"/>
              <a:ea typeface="Monaco" charset="0"/>
              <a:cs typeface="Monaco" charset="0"/>
            </a:endParaRPr>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列表长度</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6" y="3356992"/>
            <a:ext cx="11464244" cy="1440160"/>
          </a:xfrm>
          <a:prstGeom prst="rect">
            <a:avLst/>
          </a:prstGeom>
        </p:spPr>
      </p:pic>
    </p:spTree>
    <p:extLst>
      <p:ext uri="{BB962C8B-B14F-4D97-AF65-F5344CB8AC3E}">
        <p14:creationId xmlns:p14="http://schemas.microsoft.com/office/powerpoint/2010/main" val="10937906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06845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切片操作需要提供起始索引位置和最后索引位置，然后用冒号 </a:t>
            </a:r>
            <a:r>
              <a:rPr kumimoji="1" lang="en-US" altLang="zh-CN" kern="0" smtClean="0">
                <a:latin typeface="Monaco" charset="0"/>
                <a:ea typeface="Monaco" charset="0"/>
                <a:cs typeface="Monaco" charset="0"/>
              </a:rPr>
              <a:t>:</a:t>
            </a:r>
            <a:r>
              <a:rPr kumimoji="1" lang="zh-CN" altLang="en-US" kern="0" smtClean="0"/>
              <a:t> 将两者分开</a:t>
            </a:r>
            <a:endParaRPr kumimoji="1" lang="en-US" altLang="zh-CN" kern="0" smtClean="0"/>
          </a:p>
          <a:p>
            <a:pPr>
              <a:lnSpc>
                <a:spcPct val="150000"/>
              </a:lnSpc>
            </a:pPr>
            <a:endParaRPr kumimoji="1" lang="en-US" altLang="zh-CN" kern="0" smtClean="0"/>
          </a:p>
          <a:p>
            <a:pPr>
              <a:lnSpc>
                <a:spcPct val="150000"/>
              </a:lnSpc>
            </a:pPr>
            <a:r>
              <a:rPr kumimoji="1" lang="zh-CN" altLang="en-US" kern="0" smtClean="0"/>
              <a:t>如果未输入步长，则默认步长为 </a:t>
            </a:r>
            <a:r>
              <a:rPr kumimoji="1" lang="en-US" altLang="zh-CN" kern="0" smtClean="0">
                <a:latin typeface="Monaco" charset="0"/>
                <a:ea typeface="Monaco" charset="0"/>
                <a:cs typeface="Monaco" charset="0"/>
              </a:rPr>
              <a:t>1</a:t>
            </a:r>
          </a:p>
          <a:p>
            <a:pPr>
              <a:lnSpc>
                <a:spcPct val="150000"/>
              </a:lnSpc>
            </a:pPr>
            <a:r>
              <a:rPr kumimoji="1" lang="zh-CN" altLang="en-US" kern="0" smtClean="0"/>
              <a:t>切片操作返回一系列从起始索引位置开始到最后索引位置结束的数据元素</a:t>
            </a:r>
            <a:endParaRPr kumimoji="1" lang="en-US" altLang="zh-CN" kern="0" smtClean="0"/>
          </a:p>
          <a:p>
            <a:pPr>
              <a:lnSpc>
                <a:spcPct val="150000"/>
              </a:lnSpc>
            </a:pPr>
            <a:r>
              <a:rPr kumimoji="1" lang="zh-CN" altLang="en-US" kern="0" smtClean="0"/>
              <a:t>需要注意的是，起始索引位置的值包含在返回结果中，而最后索引位置的值不包含在返回结果中</a:t>
            </a: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696" y="2348880"/>
            <a:ext cx="5832648" cy="720080"/>
          </a:xfrm>
          <a:prstGeom prst="rect">
            <a:avLst/>
          </a:prstGeom>
        </p:spPr>
      </p:pic>
    </p:spTree>
    <p:extLst>
      <p:ext uri="{BB962C8B-B14F-4D97-AF65-F5344CB8AC3E}">
        <p14:creationId xmlns:p14="http://schemas.microsoft.com/office/powerpoint/2010/main" val="31161330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06845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切片操作需要提供起始索引位置和最后索引位置，然后用冒号 </a:t>
            </a:r>
            <a:r>
              <a:rPr kumimoji="1" lang="en-US" altLang="zh-CN" kern="0" smtClean="0">
                <a:latin typeface="Monaco" charset="0"/>
                <a:ea typeface="Monaco" charset="0"/>
                <a:cs typeface="Monaco" charset="0"/>
              </a:rPr>
              <a:t>:</a:t>
            </a:r>
            <a:r>
              <a:rPr kumimoji="1" lang="zh-CN" altLang="en-US" kern="0" smtClean="0"/>
              <a:t> 将两者分开</a:t>
            </a: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44" y="2529420"/>
            <a:ext cx="10287000" cy="16002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016" y="4131108"/>
            <a:ext cx="10363200" cy="1676400"/>
          </a:xfrm>
          <a:prstGeom prst="rect">
            <a:avLst/>
          </a:prstGeom>
        </p:spPr>
      </p:pic>
    </p:spTree>
    <p:extLst>
      <p:ext uri="{BB962C8B-B14F-4D97-AF65-F5344CB8AC3E}">
        <p14:creationId xmlns:p14="http://schemas.microsoft.com/office/powerpoint/2010/main" val="31820484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06845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切片操作需要提供起始索引位置和最后索引位置，然后用冒号 </a:t>
            </a:r>
            <a:r>
              <a:rPr kumimoji="1" lang="en-US" altLang="zh-CN" kern="0" smtClean="0">
                <a:latin typeface="Monaco" charset="0"/>
                <a:ea typeface="Monaco" charset="0"/>
                <a:cs typeface="Monaco" charset="0"/>
              </a:rPr>
              <a:t>:</a:t>
            </a:r>
            <a:r>
              <a:rPr kumimoji="1" lang="zh-CN" altLang="en-US" kern="0" smtClean="0"/>
              <a:t> 将两者分开</a:t>
            </a: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44" y="2529420"/>
            <a:ext cx="10287000" cy="16002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016" y="4131108"/>
            <a:ext cx="10363200" cy="1676400"/>
          </a:xfrm>
          <a:prstGeom prst="rect">
            <a:avLst/>
          </a:prstGeom>
        </p:spPr>
      </p:pic>
    </p:spTree>
    <p:extLst>
      <p:ext uri="{BB962C8B-B14F-4D97-AF65-F5344CB8AC3E}">
        <p14:creationId xmlns:p14="http://schemas.microsoft.com/office/powerpoint/2010/main" val="1600521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307785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逆向切片</a:t>
            </a: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gn="r">
              <a:lnSpc>
                <a:spcPct val="150000"/>
              </a:lnSpc>
            </a:pPr>
            <a:r>
              <a:rPr kumimoji="1" lang="zh-CN" altLang="en-US" kern="0" smtClean="0"/>
              <a:t>我们可以省略起始索引位置，表示从最开始进行切片，当我们将两个索引都省略之后，我们将按原样复制一个列表，如果想要将列表的顺序颠倒，则可以使用</a:t>
            </a:r>
            <a:r>
              <a:rPr kumimoji="1" lang="en-US" altLang="zh-CN" kern="0" smtClean="0">
                <a:latin typeface="Monaco" charset="0"/>
                <a:ea typeface="Monaco" charset="0"/>
                <a:cs typeface="Monaco" charset="0"/>
              </a:rPr>
              <a:t>::-1</a:t>
            </a: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列表切片</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2204864"/>
            <a:ext cx="6408712" cy="135329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50" y="4913571"/>
            <a:ext cx="7819623" cy="1694252"/>
          </a:xfrm>
          <a:prstGeom prst="rect">
            <a:avLst/>
          </a:prstGeom>
        </p:spPr>
      </p:pic>
    </p:spTree>
    <p:extLst>
      <p:ext uri="{BB962C8B-B14F-4D97-AF65-F5344CB8AC3E}">
        <p14:creationId xmlns:p14="http://schemas.microsoft.com/office/powerpoint/2010/main" val="4135505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06845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列表中的元素也可以是列表，这样可以将列表看成更高维的数组</a:t>
            </a: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nSpc>
                <a:spcPct val="150000"/>
              </a:lnSpc>
            </a:pPr>
            <a:r>
              <a:rPr kumimoji="1" lang="zh-CN" altLang="en-US" kern="0" smtClean="0"/>
              <a:t>拆开很容易理解</a:t>
            </a: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嵌套列表</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2390140"/>
            <a:ext cx="6684804" cy="132703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64" y="4406510"/>
            <a:ext cx="7758339" cy="2262849"/>
          </a:xfrm>
          <a:prstGeom prst="rect">
            <a:avLst/>
          </a:prstGeom>
        </p:spPr>
      </p:pic>
    </p:spTree>
    <p:extLst>
      <p:ext uri="{BB962C8B-B14F-4D97-AF65-F5344CB8AC3E}">
        <p14:creationId xmlns:p14="http://schemas.microsoft.com/office/powerpoint/2010/main" val="33843080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元组</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316107" y="2556173"/>
            <a:ext cx="5059813" cy="316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solidFill>
                  <a:schemeClr val="bg1"/>
                </a:solidFill>
              </a:rPr>
              <a:t>元组（</a:t>
            </a:r>
            <a:r>
              <a:rPr kumimoji="1" lang="en-US" altLang="zh-CN" sz="2400" dirty="0">
                <a:solidFill>
                  <a:schemeClr val="bg1"/>
                </a:solidFill>
              </a:rPr>
              <a:t>tuple</a:t>
            </a:r>
            <a:r>
              <a:rPr kumimoji="1" lang="zh-CN" altLang="en-US" sz="2400" dirty="0">
                <a:solidFill>
                  <a:schemeClr val="bg1"/>
                </a:solidFill>
              </a:rPr>
              <a:t>）数据结构与列表类似，其中元素可以有不同的</a:t>
            </a:r>
            <a:r>
              <a:rPr kumimoji="1" lang="zh-CN" altLang="en-US" sz="2400" dirty="0" smtClean="0">
                <a:solidFill>
                  <a:schemeClr val="bg1"/>
                </a:solidFill>
              </a:rPr>
              <a:t>类型</a:t>
            </a:r>
            <a:endParaRPr kumimoji="1" lang="en-US" altLang="zh-CN" sz="2400" dirty="0" smtClean="0">
              <a:solidFill>
                <a:schemeClr val="bg1"/>
              </a:solidFill>
            </a:endParaRPr>
          </a:p>
          <a:p>
            <a:pPr>
              <a:lnSpc>
                <a:spcPct val="150000"/>
              </a:lnSpc>
            </a:pPr>
            <a:r>
              <a:rPr kumimoji="1" lang="zh-CN" altLang="en-US" sz="2400" dirty="0" smtClean="0">
                <a:solidFill>
                  <a:schemeClr val="bg1"/>
                </a:solidFill>
              </a:rPr>
              <a:t>但是元组</a:t>
            </a:r>
            <a:r>
              <a:rPr kumimoji="1" lang="zh-CN" altLang="en-US" sz="2400" dirty="0">
                <a:solidFill>
                  <a:schemeClr val="bg1"/>
                </a:solidFill>
              </a:rPr>
              <a:t>中的</a:t>
            </a:r>
            <a:r>
              <a:rPr kumimoji="1" lang="zh-CN" altLang="en-US" sz="2400" b="1" dirty="0">
                <a:solidFill>
                  <a:schemeClr val="bg1"/>
                </a:solidFill>
              </a:rPr>
              <a:t>元素是不可变</a:t>
            </a:r>
            <a:r>
              <a:rPr kumimoji="1" lang="zh-CN" altLang="en-US" sz="2400" dirty="0">
                <a:solidFill>
                  <a:schemeClr val="bg1"/>
                </a:solidFill>
              </a:rPr>
              <a:t>的，即一旦初始化</a:t>
            </a:r>
            <a:r>
              <a:rPr kumimoji="1" lang="zh-CN" altLang="en-US" sz="2400" dirty="0" smtClean="0">
                <a:solidFill>
                  <a:schemeClr val="bg1"/>
                </a:solidFill>
              </a:rPr>
              <a:t>之后，就</a:t>
            </a:r>
            <a:r>
              <a:rPr kumimoji="1" lang="zh-CN" altLang="en-US" sz="2400" dirty="0">
                <a:solidFill>
                  <a:schemeClr val="bg1"/>
                </a:solidFill>
              </a:rPr>
              <a:t>不能够再做</a:t>
            </a:r>
            <a:r>
              <a:rPr kumimoji="1" lang="zh-CN" altLang="en-US" sz="2400" dirty="0" smtClean="0">
                <a:solidFill>
                  <a:schemeClr val="bg1"/>
                </a:solidFill>
              </a:rPr>
              <a:t>修改（报错：元组对象不支持赋值）</a:t>
            </a:r>
            <a:endParaRPr kumimoji="1" lang="zh-CN" altLang="en-US" sz="2400" dirty="0">
              <a:solidFill>
                <a:schemeClr val="bg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84" y="1910157"/>
            <a:ext cx="5210636" cy="30294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077" y="1620069"/>
            <a:ext cx="6616700" cy="4305300"/>
          </a:xfrm>
          <a:prstGeom prst="rect">
            <a:avLst/>
          </a:prstGeom>
        </p:spPr>
      </p:pic>
    </p:spTree>
    <p:extLst>
      <p:ext uri="{BB962C8B-B14F-4D97-AF65-F5344CB8AC3E}">
        <p14:creationId xmlns:p14="http://schemas.microsoft.com/office/powerpoint/2010/main" val="23904479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45416" y="1663539"/>
            <a:ext cx="5229884" cy="3694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solidFill>
                  <a:schemeClr val="bg1"/>
                </a:solidFill>
              </a:rPr>
              <a:t>由于元组是不可变的，因此</a:t>
            </a:r>
            <a:r>
              <a:rPr kumimoji="1" lang="zh-CN" altLang="en-US" sz="2400" dirty="0" smtClean="0">
                <a:solidFill>
                  <a:schemeClr val="bg1"/>
                </a:solidFill>
              </a:rPr>
              <a:t>元组对象没有</a:t>
            </a:r>
            <a:r>
              <a:rPr kumimoji="1" lang="en-US" altLang="zh-CN" sz="2400" dirty="0" smtClean="0">
                <a:solidFill>
                  <a:schemeClr val="bg1"/>
                </a:solidFill>
                <a:latin typeface="Monaco" charset="0"/>
                <a:ea typeface="Monaco" charset="0"/>
                <a:cs typeface="Monaco" charset="0"/>
              </a:rPr>
              <a:t>append</a:t>
            </a:r>
            <a:r>
              <a:rPr kumimoji="1" lang="en-US" altLang="zh-CN" sz="2400" dirty="0" smtClean="0">
                <a:solidFill>
                  <a:schemeClr val="bg1"/>
                </a:solidFill>
                <a:latin typeface="Monaco"/>
              </a:rPr>
              <a:t>()</a:t>
            </a:r>
            <a:r>
              <a:rPr kumimoji="1" lang="zh-CN" altLang="en-US" sz="2400" dirty="0" smtClean="0">
                <a:solidFill>
                  <a:schemeClr val="bg1"/>
                </a:solidFill>
                <a:latin typeface="Monaco"/>
              </a:rPr>
              <a:t>、</a:t>
            </a:r>
            <a:r>
              <a:rPr kumimoji="1" lang="en-US" altLang="zh-CN" sz="2400" dirty="0" smtClean="0">
                <a:solidFill>
                  <a:schemeClr val="bg1"/>
                </a:solidFill>
                <a:latin typeface="Monaco" charset="0"/>
                <a:ea typeface="Monaco" charset="0"/>
                <a:cs typeface="Monaco" charset="0"/>
              </a:rPr>
              <a:t>insert</a:t>
            </a:r>
            <a:r>
              <a:rPr kumimoji="1" lang="en-US" altLang="zh-CN" sz="2400" dirty="0" smtClean="0">
                <a:solidFill>
                  <a:schemeClr val="bg1"/>
                </a:solidFill>
                <a:latin typeface="Monaco"/>
              </a:rPr>
              <a:t>()</a:t>
            </a:r>
            <a:r>
              <a:rPr kumimoji="1" lang="zh-CN" altLang="en-US" sz="2400" dirty="0" smtClean="0">
                <a:solidFill>
                  <a:schemeClr val="bg1"/>
                </a:solidFill>
              </a:rPr>
              <a:t>和</a:t>
            </a:r>
            <a:r>
              <a:rPr kumimoji="1" lang="en-US" altLang="zh-CN" sz="2400" dirty="0" smtClean="0">
                <a:solidFill>
                  <a:schemeClr val="bg1"/>
                </a:solidFill>
                <a:latin typeface="Monaco"/>
              </a:rPr>
              <a:t>del</a:t>
            </a:r>
            <a:r>
              <a:rPr kumimoji="1" lang="zh-CN" altLang="en-US" sz="2400" dirty="0" smtClean="0">
                <a:solidFill>
                  <a:schemeClr val="bg1"/>
                </a:solidFill>
              </a:rPr>
              <a:t>这样</a:t>
            </a:r>
            <a:r>
              <a:rPr kumimoji="1" lang="zh-CN" altLang="en-US" sz="2400" dirty="0">
                <a:solidFill>
                  <a:schemeClr val="bg1"/>
                </a:solidFill>
              </a:rPr>
              <a:t>的方法</a:t>
            </a:r>
            <a:r>
              <a:rPr kumimoji="1" lang="zh-CN" altLang="en-US" sz="2400" dirty="0" smtClean="0">
                <a:solidFill>
                  <a:schemeClr val="bg1"/>
                </a:solidFill>
              </a:rPr>
              <a:t>。</a:t>
            </a:r>
          </a:p>
          <a:p>
            <a:pPr>
              <a:lnSpc>
                <a:spcPct val="150000"/>
              </a:lnSpc>
            </a:pPr>
            <a:r>
              <a:rPr kumimoji="1" lang="zh-CN" altLang="en-US" sz="2400" dirty="0" smtClean="0">
                <a:solidFill>
                  <a:schemeClr val="bg1"/>
                </a:solidFill>
              </a:rPr>
              <a:t>实际上，</a:t>
            </a:r>
            <a:r>
              <a:rPr kumimoji="1" lang="en-US" altLang="zh-CN" sz="2400" dirty="0" smtClean="0">
                <a:solidFill>
                  <a:schemeClr val="bg1"/>
                </a:solidFill>
              </a:rPr>
              <a:t>tuple</a:t>
            </a:r>
            <a:r>
              <a:rPr kumimoji="1" lang="zh-CN" altLang="en-US" sz="2400" dirty="0" smtClean="0">
                <a:solidFill>
                  <a:schemeClr val="bg1"/>
                </a:solidFill>
              </a:rPr>
              <a:t>的使用可以使得代码更安全，防止错误赋值导致重要对象的改变。</a:t>
            </a:r>
            <a:endParaRPr kumimoji="1" lang="zh-CN" altLang="en-US" sz="2400" dirty="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16" y="1072696"/>
            <a:ext cx="5210636" cy="30294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300" y="1052736"/>
            <a:ext cx="6616700" cy="4305300"/>
          </a:xfrm>
          <a:prstGeom prst="rect">
            <a:avLst/>
          </a:prstGeom>
        </p:spPr>
      </p:pic>
    </p:spTree>
    <p:extLst>
      <p:ext uri="{BB962C8B-B14F-4D97-AF65-F5344CB8AC3E}">
        <p14:creationId xmlns:p14="http://schemas.microsoft.com/office/powerpoint/2010/main" val="37861131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集合</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675274" y="2071115"/>
            <a:ext cx="11639182" cy="2304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a:solidFill>
                  <a:schemeClr val="bg1"/>
                </a:solidFill>
              </a:rPr>
              <a:t>集合（</a:t>
            </a:r>
            <a:r>
              <a:rPr kumimoji="1" lang="en-US" altLang="zh-CN" sz="2400" dirty="0">
                <a:solidFill>
                  <a:schemeClr val="bg1"/>
                </a:solidFill>
              </a:rPr>
              <a:t>set</a:t>
            </a:r>
            <a:r>
              <a:rPr kumimoji="1" lang="zh-CN" altLang="en-US" sz="2400" dirty="0">
                <a:solidFill>
                  <a:schemeClr val="bg1"/>
                </a:solidFill>
              </a:rPr>
              <a:t>）是一种无</a:t>
            </a:r>
            <a:r>
              <a:rPr kumimoji="1" lang="zh-CN" altLang="en-US" sz="2400" dirty="0" smtClean="0">
                <a:solidFill>
                  <a:schemeClr val="bg1"/>
                </a:solidFill>
              </a:rPr>
              <a:t>序集</a:t>
            </a:r>
            <a:r>
              <a:rPr kumimoji="1" lang="zh-CN" altLang="en-US" sz="2400" dirty="0">
                <a:solidFill>
                  <a:schemeClr val="bg1"/>
                </a:solidFill>
              </a:rPr>
              <a:t>，</a:t>
            </a:r>
            <a:r>
              <a:rPr kumimoji="1" lang="zh-CN" altLang="en-US" sz="2400" dirty="0" smtClean="0">
                <a:solidFill>
                  <a:schemeClr val="bg1"/>
                </a:solidFill>
              </a:rPr>
              <a:t>它</a:t>
            </a:r>
            <a:r>
              <a:rPr kumimoji="1" lang="zh-CN" altLang="en-US" sz="2400" dirty="0">
                <a:solidFill>
                  <a:schemeClr val="bg1"/>
                </a:solidFill>
              </a:rPr>
              <a:t>是一组键的集合，不存</a:t>
            </a:r>
            <a:r>
              <a:rPr kumimoji="1" lang="zh-CN" altLang="en-US" sz="2400" dirty="0" smtClean="0">
                <a:solidFill>
                  <a:schemeClr val="bg1"/>
                </a:solidFill>
              </a:rPr>
              <a:t>储值</a:t>
            </a:r>
            <a:endParaRPr kumimoji="1" lang="en-US" altLang="zh-CN" sz="2400" dirty="0" smtClean="0">
              <a:solidFill>
                <a:schemeClr val="bg1"/>
              </a:solidFill>
            </a:endParaRPr>
          </a:p>
          <a:p>
            <a:pPr>
              <a:lnSpc>
                <a:spcPct val="150000"/>
              </a:lnSpc>
            </a:pPr>
            <a:r>
              <a:rPr kumimoji="1" lang="zh-CN" altLang="en-US" sz="2400" dirty="0" smtClean="0">
                <a:solidFill>
                  <a:schemeClr val="bg1"/>
                </a:solidFill>
              </a:rPr>
              <a:t>在</a:t>
            </a:r>
            <a:r>
              <a:rPr kumimoji="1" lang="zh-CN" altLang="en-US" sz="2400" dirty="0">
                <a:solidFill>
                  <a:schemeClr val="bg1"/>
                </a:solidFill>
              </a:rPr>
              <a:t>集合中，重复的键是不被允许的。集合可以用于去除重</a:t>
            </a:r>
            <a:r>
              <a:rPr kumimoji="1" lang="zh-CN" altLang="en-US" sz="2400" dirty="0" smtClean="0">
                <a:solidFill>
                  <a:schemeClr val="bg1"/>
                </a:solidFill>
              </a:rPr>
              <a:t>复值</a:t>
            </a:r>
            <a:endParaRPr kumimoji="1" lang="en-US" altLang="zh-CN" sz="2400" dirty="0" smtClean="0">
              <a:solidFill>
                <a:schemeClr val="bg1"/>
              </a:solidFill>
            </a:endParaRPr>
          </a:p>
          <a:p>
            <a:pPr>
              <a:lnSpc>
                <a:spcPct val="150000"/>
              </a:lnSpc>
            </a:pPr>
            <a:r>
              <a:rPr kumimoji="1" lang="zh-CN" altLang="en-US" sz="2400" dirty="0" smtClean="0">
                <a:solidFill>
                  <a:schemeClr val="bg1"/>
                </a:solidFill>
              </a:rPr>
              <a:t>集合</a:t>
            </a:r>
            <a:r>
              <a:rPr kumimoji="1" lang="zh-CN" altLang="en-US" sz="2400" dirty="0">
                <a:solidFill>
                  <a:schemeClr val="bg1"/>
                </a:solidFill>
              </a:rPr>
              <a:t>也可以进行数学集合运算，如并、交、差以及对称差等。</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4" y="1529915"/>
            <a:ext cx="10567076" cy="406426"/>
          </a:xfrm>
          <a:prstGeom prst="rect">
            <a:avLst/>
          </a:prstGeom>
        </p:spPr>
      </p:pic>
      <p:sp>
        <p:nvSpPr>
          <p:cNvPr id="6" name="内容占位符 1"/>
          <p:cNvSpPr txBox="1">
            <a:spLocks/>
          </p:cNvSpPr>
          <p:nvPr/>
        </p:nvSpPr>
        <p:spPr>
          <a:xfrm>
            <a:off x="651114" y="4149080"/>
            <a:ext cx="11639182" cy="2088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b="1" dirty="0" smtClean="0">
                <a:solidFill>
                  <a:schemeClr val="bg1"/>
                </a:solidFill>
              </a:rPr>
              <a:t>应用：</a:t>
            </a:r>
            <a:r>
              <a:rPr kumimoji="1" lang="en-US" altLang="zh-CN" sz="2400" dirty="0" smtClean="0">
                <a:solidFill>
                  <a:schemeClr val="bg1"/>
                </a:solidFill>
              </a:rPr>
              <a:t/>
            </a:r>
            <a:br>
              <a:rPr kumimoji="1" lang="en-US" altLang="zh-CN" sz="2400" dirty="0" smtClean="0">
                <a:solidFill>
                  <a:schemeClr val="bg1"/>
                </a:solidFill>
              </a:rPr>
            </a:br>
            <a:r>
              <a:rPr lang="zh-CN" altLang="en-US" sz="2400" dirty="0" smtClean="0">
                <a:solidFill>
                  <a:schemeClr val="bg1"/>
                </a:solidFill>
              </a:rPr>
              <a:t>去重。把一个列表变成集合，就自动去重了</a:t>
            </a:r>
            <a:r>
              <a:rPr lang="en-US" altLang="zh-CN" sz="2400" dirty="0" smtClean="0">
                <a:solidFill>
                  <a:schemeClr val="bg1"/>
                </a:solidFill>
              </a:rPr>
              <a:t/>
            </a:r>
            <a:br>
              <a:rPr lang="en-US" altLang="zh-CN" sz="2400" dirty="0" smtClean="0">
                <a:solidFill>
                  <a:schemeClr val="bg1"/>
                </a:solidFill>
              </a:rPr>
            </a:br>
            <a:r>
              <a:rPr lang="zh-CN" altLang="en-US" sz="2400" dirty="0" smtClean="0">
                <a:solidFill>
                  <a:schemeClr val="bg1"/>
                </a:solidFill>
              </a:rPr>
              <a:t>关系测试。测试两组数据之前的交集、差集、并集等关系</a:t>
            </a:r>
            <a:endParaRPr lang="zh-CN" altLang="en-US" sz="2400" dirty="0">
              <a:solidFill>
                <a:schemeClr val="bg1"/>
              </a:solidFill>
            </a:endParaRPr>
          </a:p>
        </p:txBody>
      </p:sp>
    </p:spTree>
    <p:extLst>
      <p:ext uri="{BB962C8B-B14F-4D97-AF65-F5344CB8AC3E}">
        <p14:creationId xmlns:p14="http://schemas.microsoft.com/office/powerpoint/2010/main" val="266576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chemeClr val="bg1"/>
                </a:solidFill>
                <a:cs typeface="+mn-cs"/>
              </a:rPr>
              <a:t>Python</a:t>
            </a:r>
            <a:r>
              <a:rPr lang="zh-CN" altLang="en-US" sz="3200" b="1" dirty="0" smtClean="0">
                <a:solidFill>
                  <a:schemeClr val="bg1"/>
                </a:solidFill>
                <a:cs typeface="+mn-cs"/>
              </a:rPr>
              <a:t>语言的诞生和发展历史</a:t>
            </a:r>
            <a:endParaRPr lang="zh-CN" altLang="en-US" sz="3200" b="1" dirty="0">
              <a:solidFill>
                <a:schemeClr val="bg1"/>
              </a:solidFill>
              <a:cs typeface="+mn-cs"/>
            </a:endParaRPr>
          </a:p>
        </p:txBody>
      </p:sp>
      <p:sp>
        <p:nvSpPr>
          <p:cNvPr id="5" name="内容占位符 1"/>
          <p:cNvSpPr txBox="1">
            <a:spLocks/>
          </p:cNvSpPr>
          <p:nvPr/>
        </p:nvSpPr>
        <p:spPr>
          <a:xfrm>
            <a:off x="651114" y="1666668"/>
            <a:ext cx="10515600" cy="100811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r>
              <a:rPr kumimoji="1" lang="en-US" altLang="zh-CN" kern="0" smtClean="0"/>
              <a:t>Python</a:t>
            </a:r>
            <a:r>
              <a:rPr kumimoji="1" lang="zh-CN" altLang="en-US" kern="0" smtClean="0"/>
              <a:t>语言是一种解释型、面向对象、动态数据类型的高级程序设计语言</a:t>
            </a:r>
            <a:endParaRPr kumimoji="1" lang="en-US" altLang="zh-CN" kern="0" smtClean="0"/>
          </a:p>
          <a:p>
            <a:r>
              <a:rPr kumimoji="1" lang="en-US" altLang="zh-CN" kern="0" smtClean="0"/>
              <a:t>Python</a:t>
            </a:r>
            <a:r>
              <a:rPr kumimoji="1" lang="zh-CN" altLang="en-US" kern="0" smtClean="0"/>
              <a:t>语言是数据分析师的首选数据分析语言，也是智能硬件的首选语言</a:t>
            </a:r>
            <a:endParaRPr kumimoji="1" lang="zh-CN" altLang="en-US" kern="0" dirty="0"/>
          </a:p>
        </p:txBody>
      </p:sp>
      <p:sp>
        <p:nvSpPr>
          <p:cNvPr id="6" name="矩形 28"/>
          <p:cNvSpPr/>
          <p:nvPr/>
        </p:nvSpPr>
        <p:spPr>
          <a:xfrm>
            <a:off x="3867" y="671162"/>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925" y="3559204"/>
            <a:ext cx="3290664" cy="975012"/>
          </a:xfrm>
          <a:prstGeom prst="rect">
            <a:avLst/>
          </a:prstGeom>
        </p:spPr>
      </p:pic>
      <p:sp>
        <p:nvSpPr>
          <p:cNvPr id="8" name="内容占位符 1"/>
          <p:cNvSpPr txBox="1">
            <a:spLocks/>
          </p:cNvSpPr>
          <p:nvPr/>
        </p:nvSpPr>
        <p:spPr>
          <a:xfrm>
            <a:off x="2248402" y="3158740"/>
            <a:ext cx="2038020" cy="740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3200" b="1" dirty="0" smtClean="0">
                <a:solidFill>
                  <a:srgbClr val="0070C0"/>
                </a:solidFill>
              </a:rPr>
              <a:t>数据分析</a:t>
            </a:r>
            <a:endParaRPr kumimoji="1" lang="zh-CN" altLang="en-US" sz="3200" b="1" dirty="0">
              <a:solidFill>
                <a:srgbClr val="0070C0"/>
              </a:solidFill>
            </a:endParaRPr>
          </a:p>
        </p:txBody>
      </p:sp>
      <p:sp>
        <p:nvSpPr>
          <p:cNvPr id="9" name="内容占位符 1"/>
          <p:cNvSpPr txBox="1">
            <a:spLocks/>
          </p:cNvSpPr>
          <p:nvPr/>
        </p:nvSpPr>
        <p:spPr>
          <a:xfrm>
            <a:off x="584457" y="4041237"/>
            <a:ext cx="3992254" cy="807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000" dirty="0" smtClean="0"/>
              <a:t>创建复杂的</a:t>
            </a:r>
            <a:r>
              <a:rPr kumimoji="1" lang="en-US" altLang="zh-CN" sz="2000" dirty="0" smtClean="0"/>
              <a:t>Web</a:t>
            </a:r>
            <a:r>
              <a:rPr kumimoji="1" lang="zh-CN" altLang="en-US" sz="2000" dirty="0" smtClean="0"/>
              <a:t>应用程序</a:t>
            </a:r>
            <a:endParaRPr kumimoji="1" lang="zh-CN" altLang="en-US" sz="2000" dirty="0"/>
          </a:p>
        </p:txBody>
      </p:sp>
      <p:sp>
        <p:nvSpPr>
          <p:cNvPr id="10" name="内容占位符 1"/>
          <p:cNvSpPr txBox="1">
            <a:spLocks/>
          </p:cNvSpPr>
          <p:nvPr/>
        </p:nvSpPr>
        <p:spPr>
          <a:xfrm>
            <a:off x="5829293" y="5124341"/>
            <a:ext cx="2502278" cy="50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b="1" dirty="0" smtClean="0"/>
              <a:t>游戏开发</a:t>
            </a:r>
            <a:endParaRPr kumimoji="1" lang="zh-CN" altLang="en-US" sz="2400" b="1" dirty="0"/>
          </a:p>
        </p:txBody>
      </p:sp>
      <p:sp>
        <p:nvSpPr>
          <p:cNvPr id="11" name="内容占位符 1"/>
          <p:cNvSpPr txBox="1">
            <a:spLocks/>
          </p:cNvSpPr>
          <p:nvPr/>
        </p:nvSpPr>
        <p:spPr>
          <a:xfrm>
            <a:off x="8011040" y="3174729"/>
            <a:ext cx="2771634" cy="483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b="1" dirty="0" smtClean="0">
                <a:solidFill>
                  <a:srgbClr val="C00000"/>
                </a:solidFill>
              </a:rPr>
              <a:t>动画电影效果</a:t>
            </a:r>
            <a:endParaRPr kumimoji="1" lang="zh-CN" altLang="en-US" b="1" dirty="0">
              <a:solidFill>
                <a:srgbClr val="C00000"/>
              </a:solidFill>
            </a:endParaRPr>
          </a:p>
        </p:txBody>
      </p:sp>
      <p:sp>
        <p:nvSpPr>
          <p:cNvPr id="12" name="内容占位符 1"/>
          <p:cNvSpPr txBox="1">
            <a:spLocks/>
          </p:cNvSpPr>
          <p:nvPr/>
        </p:nvSpPr>
        <p:spPr>
          <a:xfrm>
            <a:off x="7808317" y="4141170"/>
            <a:ext cx="2502278" cy="5085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mr-IN" altLang="zh-CN" sz="3600" dirty="0" smtClean="0">
                <a:solidFill>
                  <a:srgbClr val="3BBC5D"/>
                </a:solidFill>
              </a:rPr>
              <a:t>……</a:t>
            </a:r>
            <a:endParaRPr kumimoji="1" lang="zh-CN" altLang="en-US" sz="3600" dirty="0">
              <a:solidFill>
                <a:srgbClr val="3BBC5D"/>
              </a:solidFill>
            </a:endParaRPr>
          </a:p>
        </p:txBody>
      </p:sp>
      <p:sp>
        <p:nvSpPr>
          <p:cNvPr id="13" name="内容占位符 1"/>
          <p:cNvSpPr txBox="1">
            <a:spLocks/>
          </p:cNvSpPr>
          <p:nvPr/>
        </p:nvSpPr>
        <p:spPr>
          <a:xfrm>
            <a:off x="3267412" y="5280193"/>
            <a:ext cx="2783938" cy="7054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dirty="0" smtClean="0">
                <a:solidFill>
                  <a:schemeClr val="accent2">
                    <a:lumMod val="75000"/>
                  </a:schemeClr>
                </a:solidFill>
              </a:rPr>
              <a:t>网站开发</a:t>
            </a:r>
            <a:endParaRPr kumimoji="1" lang="zh-CN" altLang="en-US" dirty="0">
              <a:solidFill>
                <a:schemeClr val="accent2">
                  <a:lumMod val="75000"/>
                </a:schemeClr>
              </a:solidFill>
            </a:endParaRPr>
          </a:p>
        </p:txBody>
      </p:sp>
      <p:sp>
        <p:nvSpPr>
          <p:cNvPr id="14" name="内容占位符 1"/>
          <p:cNvSpPr txBox="1">
            <a:spLocks/>
          </p:cNvSpPr>
          <p:nvPr/>
        </p:nvSpPr>
        <p:spPr>
          <a:xfrm>
            <a:off x="8011040" y="4985588"/>
            <a:ext cx="2502278" cy="50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zh-CN" altLang="en-US" sz="2400" b="1" dirty="0" smtClean="0"/>
              <a:t>智能硬件开发</a:t>
            </a:r>
            <a:endParaRPr kumimoji="1" lang="zh-CN" altLang="en-US" sz="2400" b="1" dirty="0"/>
          </a:p>
        </p:txBody>
      </p:sp>
    </p:spTree>
    <p:extLst>
      <p:ext uri="{BB962C8B-B14F-4D97-AF65-F5344CB8AC3E}">
        <p14:creationId xmlns:p14="http://schemas.microsoft.com/office/powerpoint/2010/main" val="260452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4">
                                            <p:txEl>
                                              <p:pRg st="0" end="0"/>
                                            </p:txEl>
                                          </p:spTgt>
                                        </p:tgtEl>
                                      </p:cBhvr>
                                    </p:animEffect>
                                    <p:animScale>
                                      <p:cBhvr>
                                        <p:cTn id="7" dur="250" autoRev="1" fill="hold"/>
                                        <p:tgtEl>
                                          <p:spTgt spid="1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320480"/>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sz="2600" kern="0" dirty="0" smtClean="0"/>
              <a:t>集合的创建有两种方式：使用 </a:t>
            </a:r>
            <a:r>
              <a:rPr kumimoji="1" lang="en-US" altLang="zh-CN" sz="2600" kern="0" dirty="0" smtClean="0">
                <a:latin typeface="Monaco" charset="0"/>
                <a:ea typeface="Monaco" charset="0"/>
                <a:cs typeface="Monaco" charset="0"/>
              </a:rPr>
              <a:t>set()</a:t>
            </a:r>
            <a:r>
              <a:rPr kumimoji="1" lang="zh-CN" altLang="en-US" sz="2600" kern="0" dirty="0" smtClean="0">
                <a:latin typeface="Monaco" charset="0"/>
                <a:ea typeface="Monaco" charset="0"/>
                <a:cs typeface="Monaco" charset="0"/>
              </a:rPr>
              <a:t> </a:t>
            </a:r>
            <a:r>
              <a:rPr kumimoji="1" lang="zh-CN" altLang="en-US" sz="2600" kern="0" dirty="0" smtClean="0"/>
              <a:t>函数或者使用大括号</a:t>
            </a:r>
            <a:r>
              <a:rPr kumimoji="1" lang="en-US" altLang="zh-CN" sz="2600" kern="0" dirty="0" smtClean="0">
                <a:latin typeface="Monaco" charset="0"/>
                <a:ea typeface="Monaco" charset="0"/>
                <a:cs typeface="Monaco" charset="0"/>
              </a:rPr>
              <a:t>{}</a:t>
            </a:r>
          </a:p>
          <a:p>
            <a:pPr>
              <a:lnSpc>
                <a:spcPct val="150000"/>
              </a:lnSpc>
            </a:pPr>
            <a:endParaRPr kumimoji="1" lang="en-US" altLang="zh-CN" sz="2600" kern="0" dirty="0" smtClean="0">
              <a:latin typeface="Monaco" charset="0"/>
              <a:ea typeface="Monaco" charset="0"/>
              <a:cs typeface="Monaco" charset="0"/>
            </a:endParaRPr>
          </a:p>
          <a:p>
            <a:pPr>
              <a:lnSpc>
                <a:spcPct val="150000"/>
              </a:lnSpc>
            </a:pPr>
            <a:endParaRPr kumimoji="1" lang="en-US" altLang="zh-CN" sz="2600" kern="0" dirty="0" smtClean="0">
              <a:latin typeface="Monaco" charset="0"/>
              <a:ea typeface="Monaco" charset="0"/>
              <a:cs typeface="Monaco" charset="0"/>
            </a:endParaRPr>
          </a:p>
          <a:p>
            <a:pPr>
              <a:lnSpc>
                <a:spcPct val="150000"/>
              </a:lnSpc>
            </a:pPr>
            <a:endParaRPr kumimoji="1" lang="en-US" altLang="zh-CN" sz="2600" kern="0" dirty="0" smtClean="0">
              <a:latin typeface="Monaco" charset="0"/>
              <a:ea typeface="Monaco" charset="0"/>
              <a:cs typeface="Monaco" charset="0"/>
            </a:endParaRPr>
          </a:p>
          <a:p>
            <a:pPr>
              <a:lnSpc>
                <a:spcPct val="150000"/>
              </a:lnSpc>
            </a:pPr>
            <a:r>
              <a:rPr kumimoji="1" lang="zh-CN" altLang="en-US" sz="2600" kern="0" dirty="0" smtClean="0"/>
              <a:t>需要注意的是，创建空集合，必须使用 </a:t>
            </a:r>
            <a:r>
              <a:rPr kumimoji="1" lang="en-US" altLang="zh-CN" sz="2600" kern="0" dirty="0" smtClean="0">
                <a:latin typeface="Monaco" charset="0"/>
                <a:ea typeface="Monaco" charset="0"/>
                <a:cs typeface="Monaco" charset="0"/>
              </a:rPr>
              <a:t>set()</a:t>
            </a:r>
            <a:r>
              <a:rPr kumimoji="1" lang="zh-CN" altLang="en-US" sz="2600" kern="0" dirty="0" smtClean="0">
                <a:latin typeface="Monaco" charset="0"/>
                <a:ea typeface="Monaco" charset="0"/>
                <a:cs typeface="Monaco" charset="0"/>
              </a:rPr>
              <a:t> </a:t>
            </a:r>
            <a:r>
              <a:rPr kumimoji="1" lang="zh-CN" altLang="en-US" sz="2600" kern="0" dirty="0" smtClean="0"/>
              <a:t>，而不是</a:t>
            </a:r>
            <a:r>
              <a:rPr kumimoji="1" lang="en-US" altLang="zh-CN" sz="2600" kern="0" dirty="0" smtClean="0">
                <a:latin typeface="Monaco" charset="0"/>
                <a:ea typeface="Monaco" charset="0"/>
                <a:cs typeface="Monaco" charset="0"/>
              </a:rPr>
              <a:t>{}</a:t>
            </a:r>
            <a:r>
              <a:rPr kumimoji="1" lang="zh-CN" altLang="en-US" sz="2600" kern="0" dirty="0" smtClean="0"/>
              <a:t>，因为</a:t>
            </a:r>
            <a:r>
              <a:rPr kumimoji="1" lang="en-US" altLang="zh-CN" sz="2600" kern="0" dirty="0" smtClean="0">
                <a:latin typeface="Monaco" charset="0"/>
                <a:ea typeface="Monaco" charset="0"/>
                <a:cs typeface="Monaco" charset="0"/>
              </a:rPr>
              <a:t>{}</a:t>
            </a:r>
            <a:r>
              <a:rPr kumimoji="1" lang="zh-CN" altLang="en-US" sz="2600" kern="0" dirty="0" smtClean="0"/>
              <a:t>表示创建一个空的字典</a:t>
            </a:r>
            <a:endParaRPr kumimoji="1" lang="en-US" altLang="zh-CN" sz="2600"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6" y="2564904"/>
            <a:ext cx="9778806" cy="1872208"/>
          </a:xfrm>
          <a:prstGeom prst="rect">
            <a:avLst/>
          </a:prstGeom>
        </p:spPr>
      </p:pic>
    </p:spTree>
    <p:extLst>
      <p:ext uri="{BB962C8B-B14F-4D97-AF65-F5344CB8AC3E}">
        <p14:creationId xmlns:p14="http://schemas.microsoft.com/office/powerpoint/2010/main" val="27635014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1108" y="1619634"/>
            <a:ext cx="11593288" cy="446449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sz="2600" kern="0" smtClean="0"/>
              <a:t>集合支持数学集合运算，如并、交、差以及对称差等</a:t>
            </a:r>
            <a:endParaRPr kumimoji="1" lang="en-US" altLang="zh-CN" sz="2600" kern="0" dirty="0">
              <a:latin typeface="Monaco" charset="0"/>
              <a:ea typeface="Monaco" charset="0"/>
              <a:cs typeface="Monaco" charset="0"/>
            </a:endParaRPr>
          </a:p>
        </p:txBody>
      </p:sp>
      <p:sp>
        <p:nvSpPr>
          <p:cNvPr id="3" name="矩形 28"/>
          <p:cNvSpPr/>
          <p:nvPr/>
        </p:nvSpPr>
        <p:spPr>
          <a:xfrm>
            <a:off x="-27166" y="589989"/>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1108" y="589989"/>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83941" y="745140"/>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45518" y="628311"/>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集合运算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17" y="2340149"/>
            <a:ext cx="10998200" cy="4356100"/>
          </a:xfrm>
          <a:prstGeom prst="rect">
            <a:avLst/>
          </a:prstGeom>
        </p:spPr>
      </p:pic>
    </p:spTree>
    <p:extLst>
      <p:ext uri="{BB962C8B-B14F-4D97-AF65-F5344CB8AC3E}">
        <p14:creationId xmlns:p14="http://schemas.microsoft.com/office/powerpoint/2010/main" val="42034633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46449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sz="2600" kern="0" smtClean="0"/>
              <a:t>集合支持数学集合运算，如并、交、差以及对称差等</a:t>
            </a:r>
            <a:endParaRPr kumimoji="1" lang="en-US" altLang="zh-CN" sz="2600" kern="0" dirty="0">
              <a:latin typeface="Monaco" charset="0"/>
              <a:ea typeface="Monaco" charset="0"/>
              <a:cs typeface="Monaco" charset="0"/>
            </a:endParaRPr>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集合运算</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693" y="2590052"/>
            <a:ext cx="6134100" cy="4216400"/>
          </a:xfrm>
          <a:prstGeom prst="rect">
            <a:avLst/>
          </a:prstGeom>
        </p:spPr>
      </p:pic>
    </p:spTree>
    <p:extLst>
      <p:ext uri="{BB962C8B-B14F-4D97-AF65-F5344CB8AC3E}">
        <p14:creationId xmlns:p14="http://schemas.microsoft.com/office/powerpoint/2010/main" val="7376054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字典</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4007768" y="2060849"/>
            <a:ext cx="7750971" cy="3456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solidFill>
                  <a:schemeClr val="bg1"/>
                </a:solidFill>
              </a:rPr>
              <a:t>字典（</a:t>
            </a:r>
            <a:r>
              <a:rPr kumimoji="1" lang="en-US" altLang="zh-CN" sz="2400" dirty="0" smtClean="0">
                <a:solidFill>
                  <a:schemeClr val="bg1"/>
                </a:solidFill>
              </a:rPr>
              <a:t>dict</a:t>
            </a:r>
            <a:r>
              <a:rPr kumimoji="1" lang="zh-CN" altLang="en-US" sz="2400" dirty="0" smtClean="0">
                <a:solidFill>
                  <a:schemeClr val="bg1"/>
                </a:solidFill>
              </a:rPr>
              <a:t>）在其他</a:t>
            </a:r>
            <a:r>
              <a:rPr kumimoji="1" lang="zh-CN" altLang="en-US" sz="2400" dirty="0">
                <a:solidFill>
                  <a:schemeClr val="bg1"/>
                </a:solidFill>
              </a:rPr>
              <a:t>语言中被称作哈希映射（</a:t>
            </a:r>
            <a:r>
              <a:rPr kumimoji="1" lang="en-US" altLang="zh-CN" sz="2400" dirty="0">
                <a:solidFill>
                  <a:schemeClr val="bg1"/>
                </a:solidFill>
              </a:rPr>
              <a:t>hash map</a:t>
            </a:r>
            <a:r>
              <a:rPr kumimoji="1" lang="zh-CN" altLang="en-US" sz="2400" dirty="0">
                <a:solidFill>
                  <a:schemeClr val="bg1"/>
                </a:solidFill>
              </a:rPr>
              <a:t>）或者相关数组（</a:t>
            </a:r>
            <a:r>
              <a:rPr kumimoji="1" lang="en-US" altLang="zh-CN" sz="2400" dirty="0">
                <a:solidFill>
                  <a:schemeClr val="bg1"/>
                </a:solidFill>
              </a:rPr>
              <a:t>associative </a:t>
            </a:r>
            <a:r>
              <a:rPr kumimoji="1" lang="en-US" altLang="zh-CN" sz="2400" dirty="0" smtClean="0">
                <a:solidFill>
                  <a:schemeClr val="bg1"/>
                </a:solidFill>
              </a:rPr>
              <a:t>arrays</a:t>
            </a:r>
            <a:r>
              <a:rPr kumimoji="1" lang="zh-CN" altLang="en-US" sz="2400" dirty="0" smtClean="0">
                <a:solidFill>
                  <a:schemeClr val="bg1"/>
                </a:solidFill>
              </a:rPr>
              <a:t>）</a:t>
            </a:r>
            <a:endParaRPr kumimoji="1" lang="en-US" altLang="zh-CN" sz="2400" dirty="0" smtClean="0">
              <a:solidFill>
                <a:schemeClr val="bg1"/>
              </a:solidFill>
            </a:endParaRPr>
          </a:p>
          <a:p>
            <a:pPr>
              <a:lnSpc>
                <a:spcPct val="150000"/>
              </a:lnSpc>
            </a:pPr>
            <a:r>
              <a:rPr kumimoji="1" lang="zh-CN" altLang="en-US" sz="2400" dirty="0">
                <a:solidFill>
                  <a:schemeClr val="bg1"/>
                </a:solidFill>
              </a:rPr>
              <a:t>字典是一种大小可变的键值对集，其中的键（</a:t>
            </a:r>
            <a:r>
              <a:rPr kumimoji="1" lang="en-US" altLang="zh-CN" sz="2400" dirty="0">
                <a:solidFill>
                  <a:schemeClr val="bg1"/>
                </a:solidFill>
              </a:rPr>
              <a:t>key</a:t>
            </a:r>
            <a:r>
              <a:rPr kumimoji="1" lang="zh-CN" altLang="en-US" sz="2400" dirty="0">
                <a:solidFill>
                  <a:schemeClr val="bg1"/>
                </a:solidFill>
              </a:rPr>
              <a:t>）和值（</a:t>
            </a:r>
            <a:r>
              <a:rPr kumimoji="1" lang="en-US" altLang="zh-CN" sz="2400" dirty="0">
                <a:solidFill>
                  <a:schemeClr val="bg1"/>
                </a:solidFill>
              </a:rPr>
              <a:t>value</a:t>
            </a:r>
            <a:r>
              <a:rPr kumimoji="1" lang="zh-CN" altLang="en-US" sz="2400" dirty="0">
                <a:solidFill>
                  <a:schemeClr val="bg1"/>
                </a:solidFill>
              </a:rPr>
              <a:t>）都是</a:t>
            </a:r>
            <a:r>
              <a:rPr kumimoji="1" lang="en-US" altLang="zh-CN" sz="2400" dirty="0">
                <a:solidFill>
                  <a:schemeClr val="bg1"/>
                </a:solidFill>
              </a:rPr>
              <a:t>Python</a:t>
            </a:r>
            <a:r>
              <a:rPr kumimoji="1" lang="zh-CN" altLang="en-US" sz="2400" dirty="0" smtClean="0">
                <a:solidFill>
                  <a:schemeClr val="bg1"/>
                </a:solidFill>
              </a:rPr>
              <a:t>对象</a:t>
            </a:r>
            <a:endParaRPr kumimoji="1" lang="en-US" altLang="zh-CN" sz="2400" dirty="0" smtClean="0">
              <a:solidFill>
                <a:schemeClr val="bg1"/>
              </a:solidFill>
            </a:endParaRPr>
          </a:p>
          <a:p>
            <a:pPr>
              <a:lnSpc>
                <a:spcPct val="150000"/>
              </a:lnSpc>
            </a:pPr>
            <a:r>
              <a:rPr kumimoji="1" lang="zh-CN" altLang="en-US" sz="2400" dirty="0" smtClean="0">
                <a:solidFill>
                  <a:schemeClr val="bg1"/>
                </a:solidFill>
              </a:rPr>
              <a:t>字典用在需要高速查找的地方</a:t>
            </a:r>
            <a:endParaRPr kumimoji="1" lang="en-US" altLang="zh-CN" sz="2400" dirty="0" smtClean="0">
              <a:solidFill>
                <a:schemeClr val="bg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2492896"/>
            <a:ext cx="3441332" cy="1738590"/>
          </a:xfrm>
          <a:prstGeom prst="rect">
            <a:avLst/>
          </a:prstGeom>
        </p:spPr>
      </p:pic>
    </p:spTree>
    <p:extLst>
      <p:ext uri="{BB962C8B-B14F-4D97-AF65-F5344CB8AC3E}">
        <p14:creationId xmlns:p14="http://schemas.microsoft.com/office/powerpoint/2010/main" val="622166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464496"/>
          </a:xfrm>
          <a:prstGeom prst="rect">
            <a:avLst/>
          </a:prstGeom>
        </p:spPr>
        <p:txBody>
          <a:bodyPr>
            <a:normAutofit fontScale="92500"/>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sz="2600" kern="0" dirty="0" smtClean="0"/>
              <a:t>字典的创建使用大括号 </a:t>
            </a:r>
            <a:r>
              <a:rPr kumimoji="1" lang="en-US" altLang="zh-CN" sz="2600" kern="0" dirty="0" smtClean="0">
                <a:latin typeface="Monaco" charset="0"/>
                <a:ea typeface="Monaco" charset="0"/>
                <a:cs typeface="Monaco" charset="0"/>
              </a:rPr>
              <a:t>{}</a:t>
            </a:r>
            <a:r>
              <a:rPr kumimoji="1" lang="zh-CN" altLang="en-US" sz="2600" kern="0" dirty="0" smtClean="0">
                <a:latin typeface="Monaco" charset="0"/>
                <a:ea typeface="Monaco" charset="0"/>
                <a:cs typeface="Monaco" charset="0"/>
              </a:rPr>
              <a:t> </a:t>
            </a:r>
            <a:r>
              <a:rPr kumimoji="1" lang="zh-CN" altLang="en-US" sz="2600" kern="0" dirty="0" smtClean="0"/>
              <a:t>包含键值对，并用冒号 </a:t>
            </a:r>
            <a:r>
              <a:rPr kumimoji="1" lang="en-US" altLang="zh-CN" sz="2600" kern="0" dirty="0" smtClean="0">
                <a:latin typeface="Monaco" charset="0"/>
                <a:ea typeface="Monaco" charset="0"/>
                <a:cs typeface="Monaco" charset="0"/>
              </a:rPr>
              <a:t>:</a:t>
            </a:r>
            <a:r>
              <a:rPr kumimoji="1" lang="zh-CN" altLang="en-US" sz="2600" kern="0" dirty="0" smtClean="0">
                <a:latin typeface="Monaco" charset="0"/>
                <a:ea typeface="Monaco" charset="0"/>
                <a:cs typeface="Monaco" charset="0"/>
              </a:rPr>
              <a:t> </a:t>
            </a:r>
            <a:r>
              <a:rPr kumimoji="1" lang="zh-CN" altLang="en-US" sz="2600" kern="0" dirty="0" smtClean="0"/>
              <a:t>分隔键和值，形成 </a:t>
            </a:r>
            <a:r>
              <a:rPr kumimoji="1" lang="zh-CN" altLang="en-US" sz="2600" kern="0" dirty="0" smtClean="0">
                <a:latin typeface="Monaco" charset="0"/>
                <a:ea typeface="Monaco" charset="0"/>
                <a:cs typeface="Monaco" charset="0"/>
              </a:rPr>
              <a:t>键</a:t>
            </a:r>
            <a:r>
              <a:rPr kumimoji="1" lang="en-US" altLang="zh-CN" sz="2600" kern="0" dirty="0" smtClean="0">
                <a:latin typeface="Monaco" charset="0"/>
                <a:ea typeface="Monaco" charset="0"/>
                <a:cs typeface="Monaco" charset="0"/>
              </a:rPr>
              <a:t>:</a:t>
            </a:r>
            <a:r>
              <a:rPr kumimoji="1" lang="zh-CN" altLang="en-US" sz="2600" kern="0" dirty="0" smtClean="0">
                <a:latin typeface="Monaco" charset="0"/>
                <a:ea typeface="Monaco" charset="0"/>
                <a:cs typeface="Monaco" charset="0"/>
              </a:rPr>
              <a:t>值 </a:t>
            </a:r>
            <a:r>
              <a:rPr kumimoji="1" lang="zh-CN" altLang="en-US" sz="2600" kern="0" dirty="0" smtClean="0"/>
              <a:t>对</a:t>
            </a:r>
            <a:endParaRPr kumimoji="1" lang="en-US" altLang="zh-CN" sz="2600"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r>
              <a:rPr kumimoji="1" lang="zh-CN" altLang="en-US" sz="2600" kern="0" dirty="0" smtClean="0"/>
              <a:t>可以看出，字典中的数据元素是无序的，并不会按照初始化的顺序排列。不同键所对应的值可以相同，但是字典中的键必须是唯一的</a:t>
            </a:r>
            <a:endParaRPr kumimoji="1" lang="en-US" altLang="zh-CN" sz="2600"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564903"/>
            <a:ext cx="10729192" cy="2179167"/>
          </a:xfrm>
          <a:prstGeom prst="rect">
            <a:avLst/>
          </a:prstGeom>
        </p:spPr>
      </p:pic>
    </p:spTree>
    <p:extLst>
      <p:ext uri="{BB962C8B-B14F-4D97-AF65-F5344CB8AC3E}">
        <p14:creationId xmlns:p14="http://schemas.microsoft.com/office/powerpoint/2010/main" val="2415261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467487"/>
            <a:ext cx="11408270" cy="406845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利用</a:t>
            </a:r>
            <a:r>
              <a:rPr kumimoji="1" lang="en-US" altLang="zh-CN" kern="0" dirty="0" smtClean="0">
                <a:latin typeface="Monaco" charset="0"/>
                <a:ea typeface="Monaco" charset="0"/>
                <a:cs typeface="Monaco" charset="0"/>
              </a:rPr>
              <a:t>for</a:t>
            </a:r>
            <a:r>
              <a:rPr kumimoji="1" lang="zh-CN" altLang="en-US" kern="0" dirty="0" smtClean="0"/>
              <a:t>循环和</a:t>
            </a:r>
            <a:r>
              <a:rPr kumimoji="1" lang="en-US" altLang="zh-CN" kern="0" dirty="0" smtClean="0">
                <a:latin typeface="Monaco" charset="0"/>
                <a:ea typeface="Monaco" charset="0"/>
                <a:cs typeface="Monaco" charset="0"/>
              </a:rPr>
              <a:t>zip()</a:t>
            </a:r>
            <a:r>
              <a:rPr kumimoji="1" lang="zh-CN" altLang="en-US" kern="0" dirty="0" smtClean="0"/>
              <a:t>函数创建字典</a:t>
            </a:r>
            <a:endParaRPr kumimoji="1" lang="en-US" altLang="zh-CN" kern="0" dirty="0" smtClean="0"/>
          </a:p>
          <a:p>
            <a:pPr>
              <a:lnSpc>
                <a:spcPct val="150000"/>
              </a:lnSpc>
            </a:pPr>
            <a:r>
              <a:rPr kumimoji="1" lang="en-US" altLang="zh-CN" kern="0" dirty="0" smtClean="0">
                <a:latin typeface="Monaco" charset="0"/>
                <a:ea typeface="Monaco" charset="0"/>
                <a:cs typeface="Monaco" charset="0"/>
              </a:rPr>
              <a:t>zip()</a:t>
            </a:r>
            <a:r>
              <a:rPr kumimoji="1" lang="zh-CN" altLang="en-US" kern="0" dirty="0" smtClean="0"/>
              <a:t>函数用于将多个序列（列表、元组等）中的元素配对，产生一个如 </a:t>
            </a:r>
            <a:r>
              <a:rPr kumimoji="1" lang="en-US" altLang="zh-CN" kern="0" dirty="0" smtClean="0">
                <a:latin typeface="Monaco" charset="0"/>
                <a:ea typeface="Monaco" charset="0"/>
                <a:cs typeface="Monaco" charset="0"/>
              </a:rPr>
              <a:t>[(</a:t>
            </a:r>
            <a:r>
              <a:rPr kumimoji="1" lang="zh-CN" altLang="en-US" kern="0" dirty="0" smtClean="0">
                <a:latin typeface="Monaco" charset="0"/>
                <a:ea typeface="Monaco" charset="0"/>
                <a:cs typeface="Monaco" charset="0"/>
              </a:rPr>
              <a:t>列表</a:t>
            </a:r>
            <a:r>
              <a:rPr kumimoji="1" lang="en-US" altLang="zh-CN" kern="0" dirty="0" smtClean="0">
                <a:latin typeface="Monaco" charset="0"/>
                <a:ea typeface="Monaco" charset="0"/>
                <a:cs typeface="Monaco" charset="0"/>
              </a:rPr>
              <a:t>1</a:t>
            </a:r>
            <a:r>
              <a:rPr kumimoji="1" lang="zh-CN" altLang="en-US" kern="0" dirty="0" smtClean="0">
                <a:latin typeface="Monaco" charset="0"/>
                <a:ea typeface="Monaco" charset="0"/>
                <a:cs typeface="Monaco" charset="0"/>
              </a:rPr>
              <a:t>元素</a:t>
            </a:r>
            <a:r>
              <a:rPr kumimoji="1" lang="en-US" altLang="zh-CN" kern="0" dirty="0" smtClean="0">
                <a:latin typeface="Monaco" charset="0"/>
                <a:ea typeface="Monaco" charset="0"/>
                <a:cs typeface="Monaco" charset="0"/>
              </a:rPr>
              <a:t>,</a:t>
            </a:r>
            <a:r>
              <a:rPr kumimoji="1" lang="zh-CN" altLang="en-US" kern="0" dirty="0" smtClean="0">
                <a:latin typeface="Monaco" charset="0"/>
                <a:ea typeface="Monaco" charset="0"/>
                <a:cs typeface="Monaco" charset="0"/>
              </a:rPr>
              <a:t>列表</a:t>
            </a:r>
            <a:r>
              <a:rPr kumimoji="1" lang="en-US" altLang="zh-CN" kern="0" dirty="0" smtClean="0">
                <a:latin typeface="Monaco" charset="0"/>
                <a:ea typeface="Monaco" charset="0"/>
                <a:cs typeface="Monaco" charset="0"/>
              </a:rPr>
              <a:t>2</a:t>
            </a:r>
            <a:r>
              <a:rPr kumimoji="1" lang="zh-CN" altLang="en-US" kern="0" dirty="0" smtClean="0">
                <a:latin typeface="Monaco" charset="0"/>
                <a:ea typeface="Monaco" charset="0"/>
                <a:cs typeface="Monaco" charset="0"/>
              </a:rPr>
              <a:t>元素</a:t>
            </a:r>
            <a:r>
              <a:rPr kumimoji="1" lang="en-US" altLang="zh-CN" kern="0" dirty="0" smtClean="0">
                <a:latin typeface="Monaco" charset="0"/>
                <a:ea typeface="Monaco" charset="0"/>
                <a:cs typeface="Monaco" charset="0"/>
              </a:rPr>
              <a:t>),(,)]</a:t>
            </a:r>
            <a:r>
              <a:rPr kumimoji="1" lang="zh-CN" altLang="en-US" kern="0" dirty="0" smtClean="0">
                <a:latin typeface="Monaco" charset="0"/>
                <a:ea typeface="Monaco" charset="0"/>
                <a:cs typeface="Monaco" charset="0"/>
              </a:rPr>
              <a:t> </a:t>
            </a:r>
            <a:r>
              <a:rPr kumimoji="1" lang="zh-CN" altLang="en-US" kern="0" dirty="0" smtClean="0"/>
              <a:t>的新的元组列表；</a:t>
            </a:r>
            <a:r>
              <a:rPr kumimoji="1" lang="en-US" altLang="zh-CN" kern="0" dirty="0" smtClean="0">
                <a:latin typeface="Monaco" charset="0"/>
                <a:ea typeface="Monaco" charset="0"/>
                <a:cs typeface="Monaco" charset="0"/>
              </a:rPr>
              <a:t>for</a:t>
            </a:r>
            <a:r>
              <a:rPr kumimoji="1" lang="zh-CN" altLang="en-US" kern="0" dirty="0" smtClean="0"/>
              <a:t>循环用于重复执行将值放入键中的操作</a:t>
            </a:r>
            <a:r>
              <a:rPr kumimoji="1" lang="zh-CN" altLang="en-US" sz="2000" kern="0" dirty="0" smtClean="0"/>
              <a:t>。</a:t>
            </a:r>
            <a:endParaRPr kumimoji="1" lang="en-US" altLang="zh-CN" sz="2000" kern="0" dirty="0" smtClean="0"/>
          </a:p>
          <a:p>
            <a:pPr>
              <a:lnSpc>
                <a:spcPct val="150000"/>
              </a:lnSpc>
            </a:pPr>
            <a:endParaRPr kumimoji="1" lang="en-US" altLang="zh-CN" sz="2000" kern="0" dirty="0" smtClean="0"/>
          </a:p>
          <a:p>
            <a:pPr>
              <a:lnSpc>
                <a:spcPct val="150000"/>
              </a:lnSpc>
            </a:pPr>
            <a:endParaRPr kumimoji="1" lang="en-US" altLang="zh-CN" sz="2000" kern="0" dirty="0" smtClean="0"/>
          </a:p>
          <a:p>
            <a:pPr>
              <a:lnSpc>
                <a:spcPct val="150000"/>
              </a:lnSpc>
            </a:pPr>
            <a:endParaRPr kumimoji="1" lang="en-US" altLang="zh-CN" sz="2000" kern="0" dirty="0" smtClean="0"/>
          </a:p>
          <a:p>
            <a:pPr>
              <a:lnSpc>
                <a:spcPct val="150000"/>
              </a:lnSpc>
            </a:pPr>
            <a:endParaRPr kumimoji="1" lang="en-US" altLang="zh-CN" sz="2000"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字典创建</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51" y="3852317"/>
            <a:ext cx="11042326" cy="2592288"/>
          </a:xfrm>
          <a:prstGeom prst="rect">
            <a:avLst/>
          </a:prstGeom>
        </p:spPr>
      </p:pic>
    </p:spTree>
    <p:extLst>
      <p:ext uri="{BB962C8B-B14F-4D97-AF65-F5344CB8AC3E}">
        <p14:creationId xmlns:p14="http://schemas.microsoft.com/office/powerpoint/2010/main" val="2656811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90226" y="1645751"/>
            <a:ext cx="10945216" cy="1029938"/>
          </a:xfrm>
          <a:prstGeom prst="rect">
            <a:avLst/>
          </a:prstGeom>
        </p:spPr>
        <p:txBody>
          <a:bodyPr>
            <a:normAutofit fontScale="92500" lnSpcReduction="20000"/>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字典的元素访问（以及插入、设置）方式与列表和元组一样。不同的是，列表和元组的索引号是按照顺序自动生成，而字典的索引号是键</a:t>
            </a:r>
            <a:endParaRPr kumimoji="1" lang="en-US" altLang="zh-CN" sz="2000"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6" y="2767506"/>
            <a:ext cx="12192000" cy="114572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837" y="4933027"/>
            <a:ext cx="5063290" cy="1907511"/>
          </a:xfrm>
          <a:prstGeom prst="rect">
            <a:avLst/>
          </a:prstGeom>
        </p:spPr>
      </p:pic>
      <p:sp>
        <p:nvSpPr>
          <p:cNvPr id="10" name="内容占位符 1"/>
          <p:cNvSpPr txBox="1">
            <a:spLocks/>
          </p:cNvSpPr>
          <p:nvPr/>
        </p:nvSpPr>
        <p:spPr>
          <a:xfrm>
            <a:off x="491316" y="4074904"/>
            <a:ext cx="10844126" cy="133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0838" indent="-340838" eaLnBrk="0" fontAlgn="t" hangingPunct="0">
              <a:lnSpc>
                <a:spcPct val="130000"/>
              </a:lnSpc>
              <a:spcBef>
                <a:spcPct val="20000"/>
              </a:spcBef>
              <a:buClr>
                <a:schemeClr val="bg1"/>
              </a:buClr>
              <a:buFont typeface="Wingdings" pitchFamily="2" charset="2"/>
              <a:buChar char="l"/>
            </a:pPr>
            <a:r>
              <a:rPr kumimoji="1" lang="zh-CN" altLang="en-US" sz="2200" kern="0" dirty="0">
                <a:solidFill>
                  <a:srgbClr val="FFFFFF"/>
                </a:solidFill>
                <a:latin typeface="黑体" pitchFamily="49" charset="-122"/>
                <a:ea typeface="黑体" pitchFamily="49" charset="-122"/>
              </a:rPr>
              <a:t>字典中某值的索引还可以通过 </a:t>
            </a:r>
            <a:r>
              <a:rPr kumimoji="1" lang="en-US" altLang="zh-CN" sz="2200" kern="0" dirty="0">
                <a:solidFill>
                  <a:srgbClr val="FFFFFF"/>
                </a:solidFill>
                <a:latin typeface="黑体" pitchFamily="49" charset="-122"/>
                <a:ea typeface="黑体" pitchFamily="49" charset="-122"/>
              </a:rPr>
              <a:t>get</a:t>
            </a:r>
            <a:r>
              <a:rPr kumimoji="1" lang="zh-CN" altLang="en-US" sz="2200" kern="0" dirty="0">
                <a:solidFill>
                  <a:srgbClr val="FFFFFF"/>
                </a:solidFill>
                <a:latin typeface="黑体" pitchFamily="49" charset="-122"/>
                <a:ea typeface="黑体" pitchFamily="49" charset="-122"/>
              </a:rPr>
              <a:t> 方法，如果字典不包含某个键，可以返回 </a:t>
            </a:r>
            <a:r>
              <a:rPr kumimoji="1" lang="en-US" altLang="zh-CN" sz="2200" kern="0" dirty="0">
                <a:solidFill>
                  <a:srgbClr val="FFFFFF"/>
                </a:solidFill>
                <a:latin typeface="黑体" pitchFamily="49" charset="-122"/>
                <a:ea typeface="黑体" pitchFamily="49" charset="-122"/>
              </a:rPr>
              <a:t>None</a:t>
            </a:r>
            <a:r>
              <a:rPr kumimoji="1" lang="zh-CN" altLang="en-US" sz="2200" kern="0" dirty="0">
                <a:solidFill>
                  <a:srgbClr val="FFFFFF"/>
                </a:solidFill>
                <a:latin typeface="黑体" pitchFamily="49" charset="-122"/>
                <a:ea typeface="黑体" pitchFamily="49" charset="-122"/>
              </a:rPr>
              <a:t> ，或者自己指定的值</a:t>
            </a:r>
            <a:endParaRPr kumimoji="1" lang="en-US" altLang="zh-CN" sz="2200" kern="0" dirty="0">
              <a:solidFill>
                <a:srgbClr val="FFFFFF"/>
              </a:solidFill>
              <a:latin typeface="黑体" pitchFamily="49" charset="-122"/>
              <a:ea typeface="黑体" pitchFamily="49" charset="-122"/>
            </a:endParaRPr>
          </a:p>
        </p:txBody>
      </p:sp>
    </p:spTree>
    <p:extLst>
      <p:ext uri="{BB962C8B-B14F-4D97-AF65-F5344CB8AC3E}">
        <p14:creationId xmlns:p14="http://schemas.microsoft.com/office/powerpoint/2010/main" val="16886593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90226" y="1556792"/>
            <a:ext cx="10945216" cy="1711241"/>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我们可以通过 </a:t>
            </a:r>
            <a:r>
              <a:rPr kumimoji="1" lang="en-US" altLang="zh-CN" kern="0" dirty="0" smtClean="0">
                <a:latin typeface="Monaco" charset="0"/>
                <a:ea typeface="Monaco" charset="0"/>
                <a:cs typeface="Monaco" charset="0"/>
              </a:rPr>
              <a:t>in</a:t>
            </a:r>
            <a:r>
              <a:rPr kumimoji="1" lang="zh-CN" altLang="en-US" kern="0" dirty="0" smtClean="0">
                <a:latin typeface="Monaco" charset="0"/>
                <a:ea typeface="Monaco" charset="0"/>
                <a:cs typeface="Monaco" charset="0"/>
              </a:rPr>
              <a:t> </a:t>
            </a:r>
            <a:r>
              <a:rPr kumimoji="1" lang="zh-CN" altLang="en-US" kern="0" dirty="0" smtClean="0"/>
              <a:t>判断是否存在某个键，其语法跟在列表和元组中判断是否存在某个值是相同的，也可以使用内置的 </a:t>
            </a:r>
            <a:r>
              <a:rPr kumimoji="1" lang="en-US" altLang="zh-CN" kern="0" dirty="0" err="1" smtClean="0">
                <a:latin typeface="Monaco" charset="0"/>
                <a:ea typeface="Monaco" charset="0"/>
                <a:cs typeface="Monaco" charset="0"/>
              </a:rPr>
              <a:t>has_key</a:t>
            </a:r>
            <a:r>
              <a:rPr kumimoji="1" lang="en-US" altLang="zh-CN" kern="0" dirty="0" smtClean="0">
                <a:latin typeface="Monaco" charset="0"/>
                <a:ea typeface="Monaco" charset="0"/>
                <a:cs typeface="Monaco" charset="0"/>
              </a:rPr>
              <a:t>()</a:t>
            </a:r>
            <a:r>
              <a:rPr kumimoji="1" lang="zh-CN" altLang="en-US" kern="0" dirty="0" smtClean="0">
                <a:latin typeface="Monaco" charset="0"/>
                <a:ea typeface="Monaco" charset="0"/>
                <a:cs typeface="Monaco" charset="0"/>
              </a:rPr>
              <a:t> </a:t>
            </a:r>
            <a:r>
              <a:rPr kumimoji="1" lang="zh-CN" altLang="en-US" kern="0" dirty="0" smtClean="0"/>
              <a:t>方法</a:t>
            </a:r>
            <a:endParaRPr kumimoji="1" lang="en-US" altLang="zh-CN"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2968056"/>
            <a:ext cx="6336704" cy="2801204"/>
          </a:xfrm>
          <a:prstGeom prst="rect">
            <a:avLst/>
          </a:prstGeom>
        </p:spPr>
      </p:pic>
    </p:spTree>
    <p:extLst>
      <p:ext uri="{BB962C8B-B14F-4D97-AF65-F5344CB8AC3E}">
        <p14:creationId xmlns:p14="http://schemas.microsoft.com/office/powerpoint/2010/main" val="8901656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p:cNvSpPr txBox="1">
            <a:spLocks/>
          </p:cNvSpPr>
          <p:nvPr/>
        </p:nvSpPr>
        <p:spPr>
          <a:xfrm>
            <a:off x="390226" y="1916832"/>
            <a:ext cx="10945216" cy="3852428"/>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如果不太确定字典中有哪些键或者值，我们可以使用 </a:t>
            </a:r>
            <a:r>
              <a:rPr kumimoji="1" lang="en-US" altLang="zh-CN" kern="0" dirty="0" smtClean="0">
                <a:latin typeface="Monaco" charset="0"/>
                <a:ea typeface="Monaco" charset="0"/>
                <a:cs typeface="Monaco" charset="0"/>
              </a:rPr>
              <a:t>keys()</a:t>
            </a:r>
            <a:r>
              <a:rPr kumimoji="1" lang="zh-CN" altLang="en-US" kern="0" dirty="0" smtClean="0">
                <a:latin typeface="Monaco" charset="0"/>
                <a:ea typeface="Monaco" charset="0"/>
                <a:cs typeface="Monaco" charset="0"/>
              </a:rPr>
              <a:t> </a:t>
            </a:r>
            <a:r>
              <a:rPr kumimoji="1" lang="zh-CN" altLang="en-US" kern="0" dirty="0" smtClean="0"/>
              <a:t>方法或者</a:t>
            </a:r>
            <a:r>
              <a:rPr kumimoji="1" lang="en-US" altLang="zh-CN" kern="0" dirty="0" smtClean="0">
                <a:latin typeface="Monaco" charset="0"/>
                <a:ea typeface="Monaco" charset="0"/>
                <a:cs typeface="Monaco" charset="0"/>
              </a:rPr>
              <a:t>values()</a:t>
            </a:r>
            <a:r>
              <a:rPr kumimoji="1" lang="zh-CN" altLang="en-US" kern="0" dirty="0" smtClean="0"/>
              <a:t>方法</a:t>
            </a: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a:p>
        </p:txBody>
      </p:sp>
      <p:sp>
        <p:nvSpPr>
          <p:cNvPr id="9"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0" name="矩形 9"/>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2"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13"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31" y="3356992"/>
            <a:ext cx="11423080" cy="1600335"/>
          </a:xfrm>
          <a:prstGeom prst="rect">
            <a:avLst/>
          </a:prstGeom>
        </p:spPr>
      </p:pic>
    </p:spTree>
    <p:extLst>
      <p:ext uri="{BB962C8B-B14F-4D97-AF65-F5344CB8AC3E}">
        <p14:creationId xmlns:p14="http://schemas.microsoft.com/office/powerpoint/2010/main" val="22081684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90226" y="1916832"/>
            <a:ext cx="10945216" cy="446449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lang="zh-CN" altLang="en-US" kern="0" smtClean="0"/>
              <a:t>在有些情况下，我们需要取出字典中的键值对用于下一步的分析，此时可以使用 </a:t>
            </a:r>
            <a:r>
              <a:rPr lang="en-US" altLang="zh-CN" kern="0" smtClean="0">
                <a:latin typeface="Monaco" charset="0"/>
                <a:ea typeface="Monaco" charset="0"/>
                <a:cs typeface="Monaco" charset="0"/>
              </a:rPr>
              <a:t>items()</a:t>
            </a:r>
            <a:r>
              <a:rPr lang="zh-CN" altLang="en-US" kern="0" smtClean="0">
                <a:latin typeface="Monaco" charset="0"/>
                <a:ea typeface="Monaco" charset="0"/>
                <a:cs typeface="Monaco" charset="0"/>
              </a:rPr>
              <a:t> </a:t>
            </a:r>
            <a:r>
              <a:rPr lang="zh-CN" altLang="en-US" kern="0" smtClean="0"/>
              <a:t>方法，该方法将返回所有键值对，并将其保存在一个元组列表（列表中的元素为元组）中</a:t>
            </a:r>
            <a:endParaRPr kumimoji="1" lang="en-US" altLang="zh-CN" kern="0" smtClean="0"/>
          </a:p>
          <a:p>
            <a:pPr>
              <a:lnSpc>
                <a:spcPct val="150000"/>
              </a:lnSpc>
            </a:pPr>
            <a:endParaRPr kumimoji="1" lang="en-US" altLang="zh-CN" kern="0" smtClean="0"/>
          </a:p>
          <a:p>
            <a:pPr>
              <a:lnSpc>
                <a:spcPct val="150000"/>
              </a:lnSpc>
            </a:pPr>
            <a:endParaRPr kumimoji="1" lang="en-US" altLang="zh-CN"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字典索引</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6" y="3735034"/>
            <a:ext cx="6959600" cy="2794000"/>
          </a:xfrm>
          <a:prstGeom prst="rect">
            <a:avLst/>
          </a:prstGeom>
        </p:spPr>
      </p:pic>
    </p:spTree>
    <p:extLst>
      <p:ext uri="{BB962C8B-B14F-4D97-AF65-F5344CB8AC3E}">
        <p14:creationId xmlns:p14="http://schemas.microsoft.com/office/powerpoint/2010/main" val="4112887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txBox="1">
            <a:spLocks/>
          </p:cNvSpPr>
          <p:nvPr/>
        </p:nvSpPr>
        <p:spPr>
          <a:xfrm>
            <a:off x="491316" y="2132857"/>
            <a:ext cx="4530250"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smtClean="0"/>
              <a:t>Python</a:t>
            </a:r>
            <a:r>
              <a:rPr kumimoji="1" lang="zh-CN" altLang="en-US" kern="0" smtClean="0"/>
              <a:t>与蟒蛇有关？</a:t>
            </a:r>
            <a:endParaRPr kumimoji="1" lang="en-US" altLang="zh-CN" kern="0" smtClean="0"/>
          </a:p>
          <a:p>
            <a:pPr>
              <a:lnSpc>
                <a:spcPct val="150000"/>
              </a:lnSpc>
            </a:pPr>
            <a:r>
              <a:rPr kumimoji="1" lang="en-US" altLang="zh-CN" kern="0" smtClean="0"/>
              <a:t>Guido</a:t>
            </a:r>
            <a:r>
              <a:rPr kumimoji="1" lang="zh-CN" altLang="en-US" kern="0" smtClean="0"/>
              <a:t> </a:t>
            </a:r>
            <a:r>
              <a:rPr kumimoji="1" lang="en-US" altLang="zh-CN" kern="0" smtClean="0"/>
              <a:t>van</a:t>
            </a:r>
            <a:r>
              <a:rPr kumimoji="1" lang="zh-CN" altLang="en-US" kern="0" smtClean="0"/>
              <a:t> </a:t>
            </a:r>
            <a:r>
              <a:rPr kumimoji="1" lang="en-US" altLang="zh-CN" kern="0" smtClean="0"/>
              <a:t>Rossum</a:t>
            </a:r>
            <a:r>
              <a:rPr kumimoji="1" lang="zh-CN" altLang="en-US" kern="0" smtClean="0"/>
              <a:t> 于</a:t>
            </a:r>
            <a:r>
              <a:rPr kumimoji="1" lang="en-US" altLang="zh-CN" kern="0" smtClean="0"/>
              <a:t>1989</a:t>
            </a:r>
            <a:r>
              <a:rPr kumimoji="1" lang="zh-CN" altLang="en-US" kern="0" smtClean="0"/>
              <a:t>年在荷兰国家数学和计算机科学研究所设计出来的</a:t>
            </a:r>
            <a:endParaRPr kumimoji="1" lang="zh-CN" altLang="en-US" kern="0" dirty="0"/>
          </a:p>
        </p:txBody>
      </p:sp>
      <p:sp>
        <p:nvSpPr>
          <p:cNvPr id="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7" name="矩形 6"/>
          <p:cNvSpPr/>
          <p:nvPr/>
        </p:nvSpPr>
        <p:spPr>
          <a:xfrm>
            <a:off x="479376" y="671163"/>
            <a:ext cx="39604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9" name="文本框 5"/>
          <p:cNvSpPr txBox="1"/>
          <p:nvPr/>
        </p:nvSpPr>
        <p:spPr>
          <a:xfrm>
            <a:off x="953786" y="709485"/>
            <a:ext cx="3774062"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语言的诞生</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851" y="571924"/>
            <a:ext cx="2489952" cy="3850441"/>
          </a:xfrm>
          <a:prstGeom prst="rect">
            <a:avLst/>
          </a:prstGeom>
        </p:spPr>
      </p:pic>
      <p:sp>
        <p:nvSpPr>
          <p:cNvPr id="11" name="内容占位符 1"/>
          <p:cNvSpPr txBox="1">
            <a:spLocks/>
          </p:cNvSpPr>
          <p:nvPr/>
        </p:nvSpPr>
        <p:spPr>
          <a:xfrm>
            <a:off x="5712851" y="4572397"/>
            <a:ext cx="2489952" cy="977055"/>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dirty="0" smtClean="0"/>
              <a:t>BBC</a:t>
            </a:r>
            <a:r>
              <a:rPr kumimoji="1" lang="zh-CN" altLang="en-US" sz="2000" dirty="0" smtClean="0"/>
              <a:t> </a:t>
            </a:r>
            <a:r>
              <a:rPr kumimoji="1" lang="en-US" altLang="zh-CN" sz="2000" dirty="0" smtClean="0"/>
              <a:t>“Monty Python‘s </a:t>
            </a:r>
            <a:r>
              <a:rPr kumimoji="1" lang="en-US" altLang="zh-CN" sz="2000" dirty="0"/>
              <a:t>Flying Circus</a:t>
            </a:r>
            <a:r>
              <a:rPr kumimoji="1" lang="en-US" altLang="zh-CN" sz="2000" dirty="0" smtClean="0"/>
              <a:t>”</a:t>
            </a:r>
            <a:r>
              <a:rPr kumimoji="1" lang="zh-CN" altLang="en-US" sz="2000" dirty="0" smtClean="0"/>
              <a:t>（</a:t>
            </a:r>
            <a:r>
              <a:rPr lang="zh-CN" altLang="en-US" sz="2000" dirty="0"/>
              <a:t>蒙提</a:t>
            </a:r>
            <a:r>
              <a:rPr lang="en-US" altLang="zh-CN" sz="2000" dirty="0"/>
              <a:t>·</a:t>
            </a:r>
            <a:r>
              <a:rPr lang="zh-CN" altLang="en-US" sz="2000" dirty="0"/>
              <a:t>派森的飞行马戏团</a:t>
            </a:r>
            <a:r>
              <a:rPr kumimoji="1" lang="zh-CN" altLang="en-US" sz="2000" dirty="0" smtClean="0"/>
              <a:t>）</a:t>
            </a:r>
            <a:endParaRPr kumimoji="1" lang="zh-CN" altLang="en-US" sz="2000" dirty="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8477" y="2052117"/>
            <a:ext cx="2478021" cy="3717032"/>
          </a:xfrm>
          <a:prstGeom prst="rect">
            <a:avLst/>
          </a:prstGeom>
        </p:spPr>
      </p:pic>
    </p:spTree>
    <p:extLst>
      <p:ext uri="{BB962C8B-B14F-4D97-AF65-F5344CB8AC3E}">
        <p14:creationId xmlns:p14="http://schemas.microsoft.com/office/powerpoint/2010/main" val="37896023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380209" y="1427588"/>
            <a:ext cx="10945216" cy="518457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lang="zh-CN" altLang="en-US" kern="0" smtClean="0"/>
              <a:t>字典的删减有三种方法</a:t>
            </a:r>
            <a:endParaRPr lang="en-US" altLang="zh-CN" kern="0" smtClean="0"/>
          </a:p>
          <a:p>
            <a:pPr lvl="1">
              <a:lnSpc>
                <a:spcPct val="150000"/>
              </a:lnSpc>
            </a:pPr>
            <a:r>
              <a:rPr lang="zh-CN" altLang="en-US" kern="0" smtClean="0"/>
              <a:t>使用 </a:t>
            </a:r>
            <a:r>
              <a:rPr lang="en-US" altLang="zh-CN" kern="0" smtClean="0">
                <a:latin typeface="Monaco" charset="0"/>
                <a:ea typeface="Monaco" charset="0"/>
                <a:cs typeface="Monaco" charset="0"/>
              </a:rPr>
              <a:t>del</a:t>
            </a:r>
            <a:r>
              <a:rPr lang="zh-CN" altLang="en-US" kern="0" smtClean="0">
                <a:latin typeface="Monaco" charset="0"/>
                <a:ea typeface="Monaco" charset="0"/>
                <a:cs typeface="Monaco" charset="0"/>
              </a:rPr>
              <a:t> </a:t>
            </a:r>
            <a:r>
              <a:rPr lang="zh-CN" altLang="en-US" kern="0" smtClean="0"/>
              <a:t>函数对单一元素或者整个字典进行删除</a:t>
            </a:r>
            <a:endParaRPr lang="en-US" altLang="zh-CN" kern="0" smtClean="0"/>
          </a:p>
          <a:p>
            <a:pPr lvl="1">
              <a:lnSpc>
                <a:spcPct val="150000"/>
              </a:lnSpc>
            </a:pPr>
            <a:r>
              <a:rPr lang="zh-CN" altLang="en-US" kern="0" smtClean="0"/>
              <a:t>使用 </a:t>
            </a:r>
            <a:r>
              <a:rPr lang="en-US" altLang="zh-CN" kern="0" smtClean="0">
                <a:latin typeface="Monaco" charset="0"/>
                <a:ea typeface="Monaco" charset="0"/>
                <a:cs typeface="Monaco" charset="0"/>
              </a:rPr>
              <a:t>pop()</a:t>
            </a:r>
            <a:r>
              <a:rPr lang="zh-CN" altLang="en-US" kern="0" smtClean="0">
                <a:latin typeface="Monaco" charset="0"/>
                <a:ea typeface="Monaco" charset="0"/>
                <a:cs typeface="Monaco" charset="0"/>
              </a:rPr>
              <a:t> </a:t>
            </a:r>
            <a:r>
              <a:rPr lang="zh-CN" altLang="en-US" kern="0" smtClean="0"/>
              <a:t>方法删除单一元素</a:t>
            </a:r>
            <a:endParaRPr lang="en-US" altLang="zh-CN" kern="0" smtClean="0"/>
          </a:p>
          <a:p>
            <a:pPr lvl="1">
              <a:lnSpc>
                <a:spcPct val="150000"/>
              </a:lnSpc>
            </a:pPr>
            <a:r>
              <a:rPr lang="zh-CN" altLang="en-US" kern="0" smtClean="0"/>
              <a:t>使用 </a:t>
            </a:r>
            <a:r>
              <a:rPr lang="en-US" altLang="zh-CN" kern="0" smtClean="0">
                <a:latin typeface="Monaco" charset="0"/>
                <a:ea typeface="Monaco" charset="0"/>
                <a:cs typeface="Monaco" charset="0"/>
              </a:rPr>
              <a:t>clear()</a:t>
            </a:r>
            <a:r>
              <a:rPr lang="zh-CN" altLang="en-US" kern="0" smtClean="0"/>
              <a:t> 方法清空词典的所有元素</a:t>
            </a:r>
            <a:endParaRPr lang="en-US" altLang="zh-CN" kern="0" smtClean="0"/>
          </a:p>
          <a:p>
            <a:pPr>
              <a:lnSpc>
                <a:spcPct val="150000"/>
              </a:lnSpc>
            </a:pPr>
            <a:endParaRPr kumimoji="1" lang="en-US" altLang="zh-CN" kern="0" smtClean="0"/>
          </a:p>
          <a:p>
            <a:pPr>
              <a:lnSpc>
                <a:spcPct val="150000"/>
              </a:lnSpc>
            </a:pPr>
            <a:endParaRPr kumimoji="1" lang="en-US" altLang="zh-CN"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952328"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zh-CN" altLang="en-US" sz="2800" dirty="0" smtClean="0">
                <a:solidFill>
                  <a:prstClr val="white"/>
                </a:solidFill>
                <a:latin typeface="微软雅黑 Light" panose="020B0502040204020203" pitchFamily="34" charset="-122"/>
                <a:ea typeface="微软雅黑 Light" panose="020B0502040204020203" pitchFamily="34" charset="-122"/>
              </a:rPr>
              <a:t>字典元素删减</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txBox="1">
            <a:spLocks/>
          </p:cNvSpPr>
          <p:nvPr/>
        </p:nvSpPr>
        <p:spPr>
          <a:xfrm>
            <a:off x="6199014" y="1700808"/>
            <a:ext cx="5688632" cy="406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kumimoji="1" lang="en-US" altLang="zh-CN" sz="2400" dirty="0" smtClean="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25" y="3602264"/>
            <a:ext cx="10668000" cy="3009900"/>
          </a:xfrm>
          <a:prstGeom prst="rect">
            <a:avLst/>
          </a:prstGeom>
        </p:spPr>
      </p:pic>
    </p:spTree>
    <p:extLst>
      <p:ext uri="{BB962C8B-B14F-4D97-AF65-F5344CB8AC3E}">
        <p14:creationId xmlns:p14="http://schemas.microsoft.com/office/powerpoint/2010/main" val="30452442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11777720" cy="4176463"/>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lang="zh-CN" altLang="en-US" kern="0" smtClean="0"/>
              <a:t>二元数学运算符</a:t>
            </a:r>
            <a:endParaRPr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720" y="2636912"/>
            <a:ext cx="4489350" cy="3312367"/>
          </a:xfrm>
          <a:prstGeom prst="rect">
            <a:avLst/>
          </a:prstGeom>
        </p:spPr>
      </p:pic>
      <p:sp>
        <p:nvSpPr>
          <p:cNvPr id="4"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算术运算符</a:t>
            </a:r>
            <a:endParaRPr lang="zh-CN" altLang="en-US" sz="3200" b="1" dirty="0">
              <a:solidFill>
                <a:schemeClr val="bg1"/>
              </a:solidFill>
              <a:cs typeface="+mn-cs"/>
            </a:endParaRPr>
          </a:p>
        </p:txBody>
      </p:sp>
      <p:sp>
        <p:nvSpPr>
          <p:cNvPr id="5"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13233106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11777720" cy="424847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dirty="0" smtClean="0"/>
              <a:t>Python 2.x</a:t>
            </a:r>
            <a:r>
              <a:rPr kumimoji="1" lang="zh-CN" altLang="en-US" kern="0" dirty="0" smtClean="0"/>
              <a:t>版本与</a:t>
            </a:r>
            <a:r>
              <a:rPr kumimoji="1" lang="en-US" altLang="zh-CN" kern="0" dirty="0" smtClean="0"/>
              <a:t>Python 3.x</a:t>
            </a:r>
            <a:r>
              <a:rPr kumimoji="1" lang="zh-CN" altLang="en-US" kern="0" dirty="0" smtClean="0"/>
              <a:t>版本（以下简称</a:t>
            </a:r>
            <a:r>
              <a:rPr kumimoji="1" lang="en-US" altLang="zh-CN" kern="0" dirty="0" smtClean="0"/>
              <a:t>Python 2</a:t>
            </a:r>
            <a:r>
              <a:rPr kumimoji="1" lang="zh-CN" altLang="en-US" kern="0" dirty="0" smtClean="0"/>
              <a:t>和</a:t>
            </a:r>
            <a:r>
              <a:rPr kumimoji="1" lang="en-US" altLang="zh-CN" kern="0" dirty="0" smtClean="0"/>
              <a:t>Python 3</a:t>
            </a:r>
            <a:r>
              <a:rPr kumimoji="1" lang="zh-CN" altLang="en-US" kern="0" dirty="0" smtClean="0"/>
              <a:t>）的整除是不同的。</a:t>
            </a: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19" y="3150805"/>
            <a:ext cx="6800346" cy="25654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29" y="3150805"/>
            <a:ext cx="6438900" cy="2565400"/>
          </a:xfrm>
          <a:prstGeom prst="rect">
            <a:avLst/>
          </a:prstGeom>
        </p:spPr>
      </p:pic>
    </p:spTree>
    <p:extLst>
      <p:ext uri="{BB962C8B-B14F-4D97-AF65-F5344CB8AC3E}">
        <p14:creationId xmlns:p14="http://schemas.microsoft.com/office/powerpoint/2010/main" val="40740592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11777720" cy="3303637"/>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r>
              <a:rPr kumimoji="1" lang="zh-CN" altLang="en-US" dirty="0"/>
              <a:t>我们通过导入</a:t>
            </a:r>
            <a:r>
              <a:rPr kumimoji="1" lang="en-US" altLang="zh-CN" dirty="0"/>
              <a:t>Python 2</a:t>
            </a:r>
            <a:r>
              <a:rPr kumimoji="1" lang="zh-CN" altLang="en-US" dirty="0"/>
              <a:t>内置的</a:t>
            </a:r>
            <a:r>
              <a:rPr kumimoji="1" lang="en-US" altLang="zh-CN" dirty="0"/>
              <a:t>`__future__`</a:t>
            </a:r>
            <a:r>
              <a:rPr kumimoji="1" lang="zh-CN" altLang="en-US" dirty="0"/>
              <a:t>模块，来使用</a:t>
            </a:r>
            <a:r>
              <a:rPr kumimoji="1" lang="en-US" altLang="zh-CN" dirty="0"/>
              <a:t>Python 3</a:t>
            </a:r>
            <a:r>
              <a:rPr kumimoji="1" lang="zh-CN" altLang="en-US" dirty="0"/>
              <a:t>中一些与</a:t>
            </a:r>
            <a:r>
              <a:rPr kumimoji="1" lang="en-US" altLang="zh-CN" dirty="0"/>
              <a:t>Python 2</a:t>
            </a:r>
            <a:r>
              <a:rPr kumimoji="1" lang="zh-CN" altLang="en-US" dirty="0"/>
              <a:t>不兼容的关键字和特性，所以我们想要在</a:t>
            </a:r>
            <a:r>
              <a:rPr kumimoji="1" lang="en-US" altLang="zh-CN" dirty="0"/>
              <a:t>Python 2</a:t>
            </a:r>
            <a:r>
              <a:rPr kumimoji="1" lang="zh-CN" altLang="en-US" dirty="0"/>
              <a:t>中表现</a:t>
            </a:r>
            <a:r>
              <a:rPr kumimoji="1" lang="en-US" altLang="zh-CN" dirty="0"/>
              <a:t>Python 3</a:t>
            </a:r>
            <a:r>
              <a:rPr kumimoji="1" lang="zh-CN" altLang="en-US" dirty="0"/>
              <a:t>中的整除，就可以通过</a:t>
            </a:r>
            <a:r>
              <a:rPr kumimoji="1" lang="en-US" altLang="zh-CN" dirty="0"/>
              <a:t>`from __future__ import division`</a:t>
            </a:r>
            <a:r>
              <a:rPr kumimoji="1" lang="zh-CN" altLang="en-US" dirty="0" smtClean="0"/>
              <a:t>实现</a:t>
            </a:r>
            <a:endParaRPr kumimoji="1" lang="en-US" altLang="zh-CN" dirty="0"/>
          </a:p>
          <a:p>
            <a:pPr>
              <a:lnSpc>
                <a:spcPct val="150000"/>
              </a:lnSpc>
            </a:pPr>
            <a:r>
              <a:rPr kumimoji="1" lang="en-US" altLang="zh-CN" dirty="0"/>
              <a:t>Python 2</a:t>
            </a:r>
            <a:r>
              <a:rPr kumimoji="1" lang="zh-CN" altLang="en-US" dirty="0"/>
              <a:t>与</a:t>
            </a:r>
            <a:r>
              <a:rPr kumimoji="1" lang="en-US" altLang="zh-CN" dirty="0"/>
              <a:t>Python 3</a:t>
            </a:r>
            <a:r>
              <a:rPr kumimoji="1" lang="zh-CN" altLang="en-US" dirty="0"/>
              <a:t>整除上的差异在于第一句，</a:t>
            </a:r>
            <a:r>
              <a:rPr kumimoji="1" lang="en-US" altLang="zh-CN" dirty="0"/>
              <a:t>Python 2</a:t>
            </a:r>
            <a:r>
              <a:rPr kumimoji="1" lang="zh-CN" altLang="en-US" dirty="0"/>
              <a:t>中的“</a:t>
            </a:r>
            <a:r>
              <a:rPr kumimoji="1" lang="en-US" altLang="zh-CN" dirty="0"/>
              <a:t>/</a:t>
            </a:r>
            <a:r>
              <a:rPr kumimoji="1" lang="zh-CN" altLang="en-US" dirty="0"/>
              <a:t>”与“</a:t>
            </a:r>
            <a:r>
              <a:rPr kumimoji="1" lang="en-US" altLang="zh-CN" dirty="0"/>
              <a:t>//</a:t>
            </a:r>
            <a:r>
              <a:rPr kumimoji="1" lang="zh-CN" altLang="en-US" dirty="0"/>
              <a:t>”的效果一样，所以</a:t>
            </a:r>
            <a:r>
              <a:rPr kumimoji="1" lang="en-US" altLang="zh-CN" dirty="0"/>
              <a:t>Python</a:t>
            </a:r>
            <a:r>
              <a:rPr kumimoji="1" lang="zh-CN" altLang="en-US" dirty="0"/>
              <a:t>还提供了一个余数运算“</a:t>
            </a:r>
            <a:r>
              <a:rPr kumimoji="1" lang="en-US" altLang="zh-CN" dirty="0"/>
              <a:t>%</a:t>
            </a:r>
            <a:r>
              <a:rPr kumimoji="1" lang="zh-CN" altLang="en-US" dirty="0"/>
              <a:t>“。</a:t>
            </a:r>
            <a:endParaRPr kumimoji="1" lang="en-US" altLang="zh-CN" dirty="0"/>
          </a:p>
          <a:p>
            <a:pPr>
              <a:lnSpc>
                <a:spcPct val="150000"/>
              </a:lnSpc>
            </a:pPr>
            <a:r>
              <a:rPr kumimoji="1" lang="zh-CN" altLang="en-US" dirty="0"/>
              <a:t>而在</a:t>
            </a:r>
            <a:r>
              <a:rPr kumimoji="1" lang="en-US" altLang="zh-CN" dirty="0"/>
              <a:t>Python 3</a:t>
            </a:r>
            <a:r>
              <a:rPr kumimoji="1" lang="zh-CN" altLang="en-US" dirty="0"/>
              <a:t>中的“</a:t>
            </a:r>
            <a:r>
              <a:rPr kumimoji="1" lang="en-US" altLang="zh-CN" dirty="0"/>
              <a:t>/</a:t>
            </a:r>
            <a:r>
              <a:rPr kumimoji="1" lang="zh-CN" altLang="en-US" dirty="0"/>
              <a:t>”更接近于我们数学上除法的概念。</a:t>
            </a:r>
            <a:endParaRPr kumimoji="1" lang="en-US" altLang="zh-CN" dirty="0"/>
          </a:p>
          <a:p>
            <a:pPr marL="0" indent="0">
              <a:lnSpc>
                <a:spcPct val="150000"/>
              </a:lnSpc>
              <a:buNone/>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p:txBody>
      </p:sp>
    </p:spTree>
    <p:extLst>
      <p:ext uri="{BB962C8B-B14F-4D97-AF65-F5344CB8AC3E}">
        <p14:creationId xmlns:p14="http://schemas.microsoft.com/office/powerpoint/2010/main" val="26782541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txBox="1">
            <a:spLocks/>
          </p:cNvSpPr>
          <p:nvPr/>
        </p:nvSpPr>
        <p:spPr>
          <a:xfrm>
            <a:off x="414280" y="1772816"/>
            <a:ext cx="9426136" cy="417646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函数 </a:t>
            </a:r>
            <a:r>
              <a:rPr kumimoji="1" lang="en-US" altLang="zh-CN" kern="0" smtClean="0">
                <a:latin typeface="Monaco" charset="0"/>
                <a:ea typeface="Monaco" charset="0"/>
                <a:cs typeface="Monaco" charset="0"/>
              </a:rPr>
              <a:t>int()</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float()</a:t>
            </a:r>
            <a:r>
              <a:rPr kumimoji="1" lang="zh-CN" altLang="en-US" kern="0" smtClean="0">
                <a:latin typeface="Monaco" charset="0"/>
                <a:ea typeface="Monaco" charset="0"/>
                <a:cs typeface="Monaco" charset="0"/>
              </a:rPr>
              <a:t>、</a:t>
            </a:r>
            <a:r>
              <a:rPr kumimoji="1" lang="en-US" altLang="zh-CN" kern="0" smtClean="0">
                <a:latin typeface="Monaco" charset="0"/>
                <a:ea typeface="Monaco" charset="0"/>
                <a:cs typeface="Monaco" charset="0"/>
              </a:rPr>
              <a:t>str()</a:t>
            </a:r>
            <a:r>
              <a:rPr kumimoji="1" lang="zh-CN" altLang="en-US" kern="0" smtClean="0">
                <a:latin typeface="Monaco" charset="0"/>
                <a:ea typeface="Monaco" charset="0"/>
                <a:cs typeface="Monaco" charset="0"/>
              </a:rPr>
              <a:t> </a:t>
            </a:r>
            <a:r>
              <a:rPr kumimoji="1" lang="zh-CN" altLang="en-US" kern="0" smtClean="0"/>
              <a:t>和 </a:t>
            </a:r>
            <a:r>
              <a:rPr kumimoji="1" lang="en-US" altLang="zh-CN" kern="0" smtClean="0">
                <a:latin typeface="Monaco" charset="0"/>
                <a:ea typeface="Monaco" charset="0"/>
                <a:cs typeface="Monaco" charset="0"/>
              </a:rPr>
              <a:t>bool()</a:t>
            </a:r>
            <a:r>
              <a:rPr kumimoji="1" lang="zh-CN" altLang="en-US" kern="0" smtClean="0">
                <a:latin typeface="Monaco" charset="0"/>
                <a:ea typeface="Monaco" charset="0"/>
                <a:cs typeface="Monaco" charset="0"/>
              </a:rPr>
              <a:t> </a:t>
            </a:r>
            <a:r>
              <a:rPr kumimoji="1" lang="zh-CN" altLang="en-US" kern="0" smtClean="0"/>
              <a:t>分别用于将变量转换成整型、浮点型、字符串和布尔型变量</a:t>
            </a: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nSpc>
                <a:spcPct val="150000"/>
              </a:lnSpc>
            </a:pPr>
            <a:endParaRPr kumimoji="1" lang="en-US" altLang="zh-CN" kern="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53" y="3212976"/>
            <a:ext cx="8751931" cy="2520280"/>
          </a:xfrm>
          <a:prstGeom prst="rect">
            <a:avLst/>
          </a:prstGeom>
        </p:spPr>
      </p:pic>
      <p:sp>
        <p:nvSpPr>
          <p:cNvPr id="7"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类型转换</a:t>
            </a:r>
            <a:endParaRPr lang="zh-CN" altLang="en-US" sz="3200" b="1" dirty="0">
              <a:solidFill>
                <a:schemeClr val="bg1"/>
              </a:solidFill>
              <a:cs typeface="+mn-cs"/>
            </a:endParaRPr>
          </a:p>
        </p:txBody>
      </p:sp>
      <p:sp>
        <p:nvSpPr>
          <p:cNvPr id="8"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25390728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07368" y="1484784"/>
            <a:ext cx="9426136" cy="4752528"/>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某些变量无法转换成数值型变量</a:t>
            </a:r>
            <a:endParaRPr kumimoji="1" lang="en-US" altLang="zh-CN" kern="0" smtClean="0"/>
          </a:p>
          <a:p>
            <a:pPr>
              <a:lnSpc>
                <a:spcPct val="150000"/>
              </a:lnSpc>
            </a:pPr>
            <a:endParaRPr kumimoji="1" lang="en-US" altLang="zh-CN" kern="0" smtClean="0"/>
          </a:p>
          <a:p>
            <a:pPr>
              <a:lnSpc>
                <a:spcPct val="150000"/>
              </a:lnSpc>
            </a:pP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25" y="2340149"/>
            <a:ext cx="9448800" cy="26924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65" y="5004445"/>
            <a:ext cx="9460360" cy="812800"/>
          </a:xfrm>
          <a:prstGeom prst="rect">
            <a:avLst/>
          </a:prstGeom>
        </p:spPr>
      </p:pic>
    </p:spTree>
    <p:extLst>
      <p:ext uri="{BB962C8B-B14F-4D97-AF65-F5344CB8AC3E}">
        <p14:creationId xmlns:p14="http://schemas.microsoft.com/office/powerpoint/2010/main" val="20412499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5"/>
            <a:ext cx="9426136" cy="3591669"/>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只有在变量值为 </a:t>
            </a:r>
            <a:r>
              <a:rPr kumimoji="1" lang="en-US" altLang="zh-CN" kern="0" smtClean="0">
                <a:latin typeface="Monaco" charset="0"/>
                <a:ea typeface="Monaco" charset="0"/>
                <a:cs typeface="Monaco" charset="0"/>
              </a:rPr>
              <a:t>0</a:t>
            </a:r>
            <a:r>
              <a:rPr kumimoji="1" lang="zh-CN" altLang="en-US" kern="0" smtClean="0"/>
              <a:t> 时，</a:t>
            </a:r>
            <a:r>
              <a:rPr kumimoji="1" lang="en-US" altLang="zh-CN" kern="0" smtClean="0">
                <a:latin typeface="Monaco" charset="0"/>
                <a:ea typeface="Monaco" charset="0"/>
                <a:cs typeface="Monaco" charset="0"/>
              </a:rPr>
              <a:t>bool</a:t>
            </a:r>
            <a:r>
              <a:rPr kumimoji="1" lang="zh-CN" altLang="en-US" kern="0" smtClean="0">
                <a:latin typeface="Monaco" charset="0"/>
                <a:ea typeface="Monaco" charset="0"/>
                <a:cs typeface="Monaco" charset="0"/>
              </a:rPr>
              <a:t> </a:t>
            </a:r>
            <a:r>
              <a:rPr kumimoji="1" lang="zh-CN" altLang="en-US" kern="0" smtClean="0"/>
              <a:t>转换的结果才为 </a:t>
            </a:r>
            <a:r>
              <a:rPr kumimoji="1" lang="en-US" altLang="zh-CN" kern="0" smtClean="0">
                <a:latin typeface="Monaco" charset="0"/>
                <a:ea typeface="Monaco" charset="0"/>
                <a:cs typeface="Monaco" charset="0"/>
              </a:rPr>
              <a:t>False</a:t>
            </a:r>
            <a:r>
              <a:rPr kumimoji="1" lang="zh-CN" altLang="en-US" kern="0" smtClean="0"/>
              <a:t>：</a:t>
            </a:r>
            <a:endParaRPr kumimoji="1" lang="en-US" altLang="zh-CN" kern="0" smtClean="0"/>
          </a:p>
          <a:p>
            <a:pPr>
              <a:lnSpc>
                <a:spcPct val="150000"/>
              </a:lnSpc>
            </a:pP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36" y="2527398"/>
            <a:ext cx="10841370" cy="133857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36" y="3851344"/>
            <a:ext cx="10841368" cy="889469"/>
          </a:xfrm>
          <a:prstGeom prst="rect">
            <a:avLst/>
          </a:prstGeom>
        </p:spPr>
      </p:pic>
    </p:spTree>
    <p:extLst>
      <p:ext uri="{BB962C8B-B14F-4D97-AF65-F5344CB8AC3E}">
        <p14:creationId xmlns:p14="http://schemas.microsoft.com/office/powerpoint/2010/main" val="34387808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14280" y="1772816"/>
            <a:ext cx="9426136" cy="381642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除了使用 </a:t>
            </a:r>
            <a:r>
              <a:rPr kumimoji="1" lang="en-US" altLang="zh-CN" kern="0" smtClean="0">
                <a:latin typeface="Monaco" charset="0"/>
                <a:ea typeface="Monaco" charset="0"/>
                <a:cs typeface="Monaco" charset="0"/>
              </a:rPr>
              <a:t>type()</a:t>
            </a:r>
            <a:r>
              <a:rPr kumimoji="1" lang="zh-CN" altLang="en-US" kern="0" smtClean="0">
                <a:latin typeface="Monaco" charset="0"/>
                <a:ea typeface="Monaco" charset="0"/>
                <a:cs typeface="Monaco" charset="0"/>
              </a:rPr>
              <a:t> </a:t>
            </a:r>
            <a:r>
              <a:rPr kumimoji="1" lang="zh-CN" altLang="en-US" kern="0" smtClean="0"/>
              <a:t>外，我们还可以使用 </a:t>
            </a:r>
            <a:r>
              <a:rPr kumimoji="1" lang="en-US" altLang="zh-CN" kern="0" smtClean="0">
                <a:latin typeface="Monaco" charset="0"/>
                <a:ea typeface="Monaco" charset="0"/>
                <a:cs typeface="Monaco" charset="0"/>
              </a:rPr>
              <a:t>isinstance()</a:t>
            </a:r>
            <a:r>
              <a:rPr kumimoji="1" lang="zh-CN" altLang="en-US" kern="0" smtClean="0">
                <a:latin typeface="Monaco" charset="0"/>
                <a:ea typeface="Monaco" charset="0"/>
                <a:cs typeface="Monaco" charset="0"/>
              </a:rPr>
              <a:t> </a:t>
            </a:r>
            <a:r>
              <a:rPr kumimoji="1" lang="zh-CN" altLang="en-US" kern="0" smtClean="0"/>
              <a:t>来获得数据类型</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12" y="3140968"/>
            <a:ext cx="11112812" cy="2169604"/>
          </a:xfrm>
          <a:prstGeom prst="rect">
            <a:avLst/>
          </a:prstGeom>
        </p:spPr>
      </p:pic>
    </p:spTree>
    <p:extLst>
      <p:ext uri="{BB962C8B-B14F-4D97-AF65-F5344CB8AC3E}">
        <p14:creationId xmlns:p14="http://schemas.microsoft.com/office/powerpoint/2010/main" val="9491228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7797" y="1764085"/>
            <a:ext cx="6573535" cy="584775"/>
            <a:chOff x="3877326" y="4290231"/>
            <a:chExt cx="6573535" cy="584775"/>
          </a:xfrm>
        </p:grpSpPr>
        <p:sp>
          <p:nvSpPr>
            <p:cNvPr id="3" name="矩形 2"/>
            <p:cNvSpPr/>
            <p:nvPr/>
          </p:nvSpPr>
          <p:spPr>
            <a:xfrm>
              <a:off x="3877326" y="4290231"/>
              <a:ext cx="3589444" cy="584775"/>
            </a:xfrm>
            <a:prstGeom prst="rect">
              <a:avLst/>
            </a:prstGeom>
          </p:spPr>
          <p:txBody>
            <a:bodyPr wrap="none">
              <a:spAutoFit/>
            </a:bodyPr>
            <a:lstStyle/>
            <a:p>
              <a:r>
                <a:rPr lang="zh-CN" altLang="en-US" sz="3200" b="1" dirty="0" smtClean="0">
                  <a:latin typeface="微软雅黑 Light" panose="020B0502040204020203" pitchFamily="34" charset="-122"/>
                  <a:ea typeface="微软雅黑 Light" panose="020B0502040204020203" pitchFamily="34" charset="-122"/>
                </a:rPr>
                <a:t>第三部分</a:t>
              </a:r>
              <a:r>
                <a:rPr lang="en-US" altLang="zh-CN" sz="3200" b="1" dirty="0" smtClean="0">
                  <a:latin typeface="微软雅黑 Light" panose="020B0502040204020203" pitchFamily="34" charset="-122"/>
                  <a:ea typeface="微软雅黑 Light" panose="020B0502040204020203" pitchFamily="34" charset="-122"/>
                </a:rPr>
                <a:t> </a:t>
              </a:r>
              <a:r>
                <a:rPr lang="zh-CN" altLang="en-US" sz="3200" b="1" dirty="0" smtClean="0">
                  <a:latin typeface="微软雅黑 Light" panose="020B0502040204020203" pitchFamily="34" charset="-122"/>
                  <a:ea typeface="微软雅黑 Light" panose="020B0502040204020203" pitchFamily="34" charset="-122"/>
                </a:rPr>
                <a:t>控制结构</a:t>
              </a:r>
              <a:endParaRPr lang="en-US" altLang="zh-CN" sz="3200" b="1"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bwMode="auto">
          <a:xfrm>
            <a:off x="3127797" y="2380494"/>
            <a:ext cx="7272808" cy="2862322"/>
          </a:xfrm>
          <a:prstGeom prst="rect">
            <a:avLst/>
          </a:prstGeom>
        </p:spPr>
        <p:txBody>
          <a:bodyPr wrap="square">
            <a:spAutoFit/>
          </a:bodyPr>
          <a:lstStyle/>
          <a:p>
            <a:pPr fontAlgn="base">
              <a:lnSpc>
                <a:spcPct val="150000"/>
              </a:lnSpc>
              <a:spcBef>
                <a:spcPct val="0"/>
              </a:spcBef>
              <a:spcAft>
                <a:spcPct val="0"/>
              </a:spcAft>
            </a:pPr>
            <a:r>
              <a:rPr lang="en-US" altLang="zh-CN" sz="2400" dirty="0">
                <a:latin typeface="Monaco" charset="0"/>
                <a:ea typeface="Monaco" charset="0"/>
                <a:cs typeface="Monaco" charset="0"/>
              </a:rPr>
              <a:t>i</a:t>
            </a:r>
            <a:r>
              <a:rPr lang="en-US" altLang="zh-CN" sz="2400" dirty="0" smtClean="0">
                <a:latin typeface="Monaco" charset="0"/>
                <a:ea typeface="Monaco" charset="0"/>
                <a:cs typeface="Monaco" charset="0"/>
              </a:rPr>
              <a:t>f</a:t>
            </a:r>
            <a:r>
              <a:rPr lang="zh-CN" altLang="en-US" sz="2400" dirty="0" smtClean="0">
                <a:latin typeface="微软雅黑 Light" panose="020B0502040204020203" pitchFamily="34" charset="-122"/>
                <a:ea typeface="微软雅黑 Light" panose="020B0502040204020203" pitchFamily="34" charset="-122"/>
                <a:cs typeface="Microsoft YaHei" charset="0"/>
              </a:rPr>
              <a:t>选择</a:t>
            </a:r>
            <a:r>
              <a:rPr lang="zh-CN" altLang="en-US" sz="2400" dirty="0" smtClean="0">
                <a:latin typeface="微软雅黑 Light" panose="020B0502040204020203" pitchFamily="34" charset="-122"/>
                <a:ea typeface="微软雅黑 Light" panose="020B0502040204020203" pitchFamily="34" charset="-122"/>
                <a:cs typeface="Microsoft YaHei" charset="0"/>
              </a:rPr>
              <a:t>结构</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en-US" altLang="zh-CN" sz="2400" dirty="0" smtClean="0">
                <a:latin typeface="Monaco" charset="0"/>
                <a:ea typeface="Monaco" charset="0"/>
                <a:cs typeface="Monaco" charset="0"/>
              </a:rPr>
              <a:t>for</a:t>
            </a:r>
            <a:r>
              <a:rPr lang="zh-CN" altLang="en-US" sz="2400" dirty="0" smtClean="0">
                <a:latin typeface="微软雅黑 Light" panose="020B0502040204020203" pitchFamily="34" charset="-122"/>
                <a:ea typeface="微软雅黑 Light" panose="020B0502040204020203" pitchFamily="34" charset="-122"/>
                <a:cs typeface="Microsoft YaHei" charset="0"/>
              </a:rPr>
              <a:t>循环</a:t>
            </a:r>
            <a:r>
              <a:rPr lang="zh-CN" altLang="en-US" sz="2400" dirty="0" smtClean="0">
                <a:latin typeface="微软雅黑 Light" panose="020B0502040204020203" pitchFamily="34" charset="-122"/>
                <a:ea typeface="微软雅黑 Light" panose="020B0502040204020203" pitchFamily="34" charset="-122"/>
                <a:cs typeface="Microsoft YaHei" charset="0"/>
              </a:rPr>
              <a:t>结构</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en-US" altLang="zh-CN" sz="2400" dirty="0" smtClean="0">
                <a:latin typeface="Monaco" charset="0"/>
                <a:ea typeface="Monaco" charset="0"/>
                <a:cs typeface="Monaco" charset="0"/>
              </a:rPr>
              <a:t>while</a:t>
            </a:r>
            <a:r>
              <a:rPr lang="zh-CN" altLang="en-US" sz="2400" dirty="0" smtClean="0">
                <a:latin typeface="微软雅黑 Light" panose="020B0502040204020203" pitchFamily="34" charset="-122"/>
                <a:ea typeface="微软雅黑 Light" panose="020B0502040204020203" pitchFamily="34" charset="-122"/>
                <a:cs typeface="Microsoft YaHei" charset="0"/>
              </a:rPr>
              <a:t>循环</a:t>
            </a:r>
            <a:r>
              <a:rPr lang="zh-CN" altLang="en-US" sz="2400" dirty="0" smtClean="0">
                <a:latin typeface="微软雅黑 Light" panose="020B0502040204020203" pitchFamily="34" charset="-122"/>
                <a:ea typeface="微软雅黑 Light" panose="020B0502040204020203" pitchFamily="34" charset="-122"/>
                <a:cs typeface="Microsoft YaHei" charset="0"/>
              </a:rPr>
              <a:t>结构</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列表推导式</a:t>
            </a:r>
            <a:endParaRPr lang="en-US" altLang="zh-CN" sz="2400" dirty="0" smtClean="0">
              <a:latin typeface="微软雅黑 Light" panose="020B0502040204020203" pitchFamily="34" charset="-122"/>
              <a:ea typeface="微软雅黑 Light" panose="020B0502040204020203" pitchFamily="34" charset="-122"/>
              <a:cs typeface="Microsoft YaHei" charset="0"/>
            </a:endParaRPr>
          </a:p>
          <a:p>
            <a:pPr fontAlgn="base">
              <a:lnSpc>
                <a:spcPct val="150000"/>
              </a:lnSpc>
              <a:spcBef>
                <a:spcPct val="0"/>
              </a:spcBef>
              <a:spcAft>
                <a:spcPct val="0"/>
              </a:spcAft>
            </a:pPr>
            <a:r>
              <a:rPr lang="zh-CN" altLang="en-US" sz="2400" dirty="0" smtClean="0">
                <a:latin typeface="微软雅黑 Light" panose="020B0502040204020203" pitchFamily="34" charset="-122"/>
                <a:ea typeface="微软雅黑 Light" panose="020B0502040204020203" pitchFamily="34" charset="-122"/>
                <a:cs typeface="Microsoft YaHei" charset="0"/>
              </a:rPr>
              <a:t>字典推导式</a:t>
            </a:r>
            <a:endParaRPr lang="zh-CN" altLang="en-US" sz="2400" dirty="0">
              <a:latin typeface="微软雅黑 Light" panose="020B0502040204020203" pitchFamily="34" charset="-122"/>
              <a:ea typeface="微软雅黑 Light" panose="020B0502040204020203" pitchFamily="34" charset="-122"/>
              <a:cs typeface="Microsoft YaHei" charset="0"/>
            </a:endParaRPr>
          </a:p>
        </p:txBody>
      </p:sp>
    </p:spTree>
    <p:extLst>
      <p:ext uri="{BB962C8B-B14F-4D97-AF65-F5344CB8AC3E}">
        <p14:creationId xmlns:p14="http://schemas.microsoft.com/office/powerpoint/2010/main" val="168395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布尔值</a:t>
            </a:r>
            <a:endParaRPr lang="zh-CN" altLang="en-US" sz="3200" b="1" dirty="0">
              <a:solidFill>
                <a:schemeClr val="bg1"/>
              </a:solidFill>
              <a:cs typeface="+mn-cs"/>
            </a:endParaRPr>
          </a:p>
        </p:txBody>
      </p:sp>
      <p:sp>
        <p:nvSpPr>
          <p:cNvPr id="7" name="内容占位符 1"/>
          <p:cNvSpPr txBox="1">
            <a:spLocks/>
          </p:cNvSpPr>
          <p:nvPr/>
        </p:nvSpPr>
        <p:spPr>
          <a:xfrm>
            <a:off x="651114" y="1700808"/>
            <a:ext cx="10775910" cy="4265949"/>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在这个世界上，文字和认知中有真和假的判断，而对于计算机而言，布尔值 </a:t>
            </a:r>
            <a:r>
              <a:rPr kumimoji="1" lang="en-US" altLang="zh-CN" kern="0" dirty="0" smtClean="0">
                <a:latin typeface="Monaco" charset="0"/>
                <a:ea typeface="Monaco" charset="0"/>
                <a:cs typeface="Monaco" charset="0"/>
              </a:rPr>
              <a:t>True</a:t>
            </a:r>
            <a:r>
              <a:rPr kumimoji="1" lang="zh-CN" altLang="en-US" kern="0" dirty="0" smtClean="0"/>
              <a:t> 和 </a:t>
            </a:r>
            <a:r>
              <a:rPr kumimoji="1" lang="en-US" altLang="zh-CN" kern="0" dirty="0" smtClean="0">
                <a:latin typeface="Monaco" charset="0"/>
                <a:ea typeface="Monaco" charset="0"/>
                <a:cs typeface="Monaco" charset="0"/>
              </a:rPr>
              <a:t>False</a:t>
            </a:r>
            <a:r>
              <a:rPr kumimoji="1" lang="zh-CN" altLang="en-US" kern="0" dirty="0" smtClean="0"/>
              <a:t> 就表示 真 和 假 </a:t>
            </a:r>
            <a:endParaRPr kumimoji="1" lang="en-US" altLang="zh-CN" kern="0" dirty="0" smtClean="0"/>
          </a:p>
          <a:p>
            <a:pPr>
              <a:lnSpc>
                <a:spcPct val="150000"/>
              </a:lnSpc>
            </a:pPr>
            <a:endParaRPr kumimoji="1" lang="en-US" altLang="zh-CN" kern="0" dirty="0" smtClean="0"/>
          </a:p>
          <a:p>
            <a:pPr>
              <a:lnSpc>
                <a:spcPct val="150000"/>
              </a:lnSpc>
            </a:pPr>
            <a:r>
              <a:rPr kumimoji="1" lang="zh-CN" altLang="en-US" kern="0" dirty="0" smtClean="0"/>
              <a:t> </a:t>
            </a:r>
            <a:r>
              <a:rPr kumimoji="1" lang="en-US" altLang="zh-CN" kern="0" dirty="0" smtClean="0">
                <a:latin typeface="Monaco" charset="0"/>
                <a:ea typeface="Monaco" charset="0"/>
                <a:cs typeface="Monaco" charset="0"/>
              </a:rPr>
              <a:t>True</a:t>
            </a:r>
            <a:r>
              <a:rPr kumimoji="1" lang="zh-CN" altLang="en-US" kern="0" dirty="0" smtClean="0"/>
              <a:t> 、 </a:t>
            </a:r>
            <a:r>
              <a:rPr kumimoji="1" lang="en-US" altLang="zh-CN" kern="0" dirty="0" smtClean="0">
                <a:latin typeface="Monaco" charset="0"/>
                <a:ea typeface="Monaco" charset="0"/>
                <a:cs typeface="Monaco" charset="0"/>
              </a:rPr>
              <a:t>False</a:t>
            </a:r>
            <a:r>
              <a:rPr kumimoji="1" lang="zh-CN" altLang="en-US" kern="0" dirty="0" smtClean="0"/>
              <a:t> 是比较显式的真和假</a:t>
            </a:r>
            <a:r>
              <a:rPr kumimoji="1" lang="en-US" altLang="zh-CN" kern="0" dirty="0" smtClean="0"/>
              <a:t>, </a:t>
            </a:r>
            <a:r>
              <a:rPr kumimoji="1" lang="zh-CN" altLang="en-US" kern="0" dirty="0" smtClean="0"/>
              <a:t>而在</a:t>
            </a:r>
            <a:r>
              <a:rPr kumimoji="1" lang="en-US" altLang="zh-CN" kern="0" dirty="0" smtClean="0"/>
              <a:t>Python</a:t>
            </a:r>
            <a:r>
              <a:rPr kumimoji="1" lang="zh-CN" altLang="en-US" kern="0" dirty="0" smtClean="0"/>
              <a:t>中以下值都会被看作是假（</a:t>
            </a:r>
            <a:r>
              <a:rPr kumimoji="1" lang="en-US" altLang="zh-CN" kern="0" dirty="0" smtClean="0">
                <a:latin typeface="Monaco" charset="0"/>
                <a:ea typeface="Monaco" charset="0"/>
                <a:cs typeface="Monaco" charset="0"/>
              </a:rPr>
              <a:t>False</a:t>
            </a:r>
            <a:r>
              <a:rPr kumimoji="1" lang="zh-CN" altLang="en-US" kern="0" dirty="0" smtClean="0"/>
              <a:t>）：</a:t>
            </a:r>
            <a:endParaRPr kumimoji="1" lang="zh-CN" altLang="en-US" kern="0" dirty="0"/>
          </a:p>
        </p:txBody>
      </p:sp>
      <p:sp>
        <p:nvSpPr>
          <p:cNvPr id="8"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65" y="2884574"/>
            <a:ext cx="6060161" cy="82931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65" y="4644405"/>
            <a:ext cx="7776864" cy="815854"/>
          </a:xfrm>
          <a:prstGeom prst="rect">
            <a:avLst/>
          </a:prstGeom>
        </p:spPr>
      </p:pic>
    </p:spTree>
    <p:extLst>
      <p:ext uri="{BB962C8B-B14F-4D97-AF65-F5344CB8AC3E}">
        <p14:creationId xmlns:p14="http://schemas.microsoft.com/office/powerpoint/2010/main" val="2199155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
          <p:cNvSpPr txBox="1">
            <a:spLocks/>
          </p:cNvSpPr>
          <p:nvPr/>
        </p:nvSpPr>
        <p:spPr>
          <a:xfrm>
            <a:off x="73764" y="1548061"/>
            <a:ext cx="5594779" cy="309634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dirty="0" smtClean="0"/>
              <a:t>Python 2.0</a:t>
            </a:r>
            <a:r>
              <a:rPr kumimoji="1" lang="zh-CN" altLang="en-US" kern="0" dirty="0" smtClean="0"/>
              <a:t>版本于</a:t>
            </a:r>
            <a:r>
              <a:rPr kumimoji="1" lang="en-US" altLang="zh-CN" kern="0" dirty="0" smtClean="0"/>
              <a:t>2000</a:t>
            </a:r>
            <a:r>
              <a:rPr kumimoji="1" lang="zh-CN" altLang="en-US" kern="0" dirty="0" smtClean="0"/>
              <a:t>年</a:t>
            </a:r>
            <a:r>
              <a:rPr kumimoji="1" lang="en-US" altLang="zh-CN" kern="0" dirty="0" smtClean="0"/>
              <a:t>10</a:t>
            </a:r>
            <a:r>
              <a:rPr kumimoji="1" lang="zh-CN" altLang="en-US" kern="0" dirty="0" smtClean="0"/>
              <a:t>月发布。</a:t>
            </a:r>
            <a:endParaRPr kumimoji="1" lang="en-US" altLang="zh-CN" kern="0" dirty="0" smtClean="0"/>
          </a:p>
          <a:p>
            <a:pPr>
              <a:lnSpc>
                <a:spcPct val="150000"/>
              </a:lnSpc>
            </a:pPr>
            <a:r>
              <a:rPr kumimoji="1" lang="zh-CN" altLang="en-US" kern="0" dirty="0" smtClean="0"/>
              <a:t>在</a:t>
            </a:r>
            <a:r>
              <a:rPr kumimoji="1" lang="en-US" altLang="zh-CN" kern="0" dirty="0" smtClean="0"/>
              <a:t>2008</a:t>
            </a:r>
            <a:r>
              <a:rPr kumimoji="1" lang="zh-CN" altLang="en-US" kern="0" dirty="0" smtClean="0"/>
              <a:t>年</a:t>
            </a:r>
            <a:r>
              <a:rPr kumimoji="1" lang="en-US" altLang="zh-CN" kern="0" dirty="0" smtClean="0"/>
              <a:t>12</a:t>
            </a:r>
            <a:r>
              <a:rPr kumimoji="1" lang="zh-CN" altLang="en-US" kern="0" dirty="0" smtClean="0"/>
              <a:t>月，</a:t>
            </a:r>
            <a:r>
              <a:rPr kumimoji="1" lang="en-US" altLang="zh-CN" kern="0" dirty="0" smtClean="0"/>
              <a:t>Python 3.0</a:t>
            </a:r>
            <a:r>
              <a:rPr kumimoji="1" lang="zh-CN" altLang="en-US" kern="0" dirty="0" smtClean="0"/>
              <a:t>发布，此版本没有完全兼容之前的</a:t>
            </a:r>
            <a:r>
              <a:rPr kumimoji="1" lang="en-US" altLang="zh-CN" kern="0" dirty="0" smtClean="0"/>
              <a:t>Python</a:t>
            </a:r>
            <a:r>
              <a:rPr kumimoji="1" lang="zh-CN" altLang="en-US" kern="0" dirty="0" smtClean="0"/>
              <a:t> </a:t>
            </a:r>
            <a:r>
              <a:rPr kumimoji="1" lang="en-US" altLang="zh-CN" kern="0" dirty="0" smtClean="0"/>
              <a:t>2.0</a:t>
            </a:r>
          </a:p>
          <a:p>
            <a:pPr>
              <a:lnSpc>
                <a:spcPct val="150000"/>
              </a:lnSpc>
            </a:pPr>
            <a:r>
              <a:rPr kumimoji="1" lang="en-US" altLang="zh-CN" kern="0" dirty="0" smtClean="0"/>
              <a:t>Python</a:t>
            </a:r>
            <a:r>
              <a:rPr kumimoji="1" lang="zh-CN" altLang="en-US" kern="0" dirty="0" smtClean="0"/>
              <a:t>也因此分为了</a:t>
            </a:r>
            <a:r>
              <a:rPr kumimoji="1" lang="en-US" altLang="zh-CN" kern="0" dirty="0" smtClean="0"/>
              <a:t>Python 3.5</a:t>
            </a:r>
            <a:r>
              <a:rPr kumimoji="1" lang="zh-CN" altLang="en-US" kern="0" dirty="0" smtClean="0"/>
              <a:t>派系和</a:t>
            </a:r>
            <a:r>
              <a:rPr kumimoji="1" lang="en-US" altLang="zh-CN" kern="0" dirty="0" smtClean="0"/>
              <a:t>Python 2.7</a:t>
            </a:r>
            <a:r>
              <a:rPr kumimoji="1" lang="zh-CN" altLang="en-US" kern="0" dirty="0" smtClean="0"/>
              <a:t>派系两大阵营</a:t>
            </a:r>
            <a:endParaRPr kumimoji="1" lang="zh-CN" altLang="en-US" kern="0" dirty="0"/>
          </a:p>
        </p:txBody>
      </p:sp>
      <p:sp>
        <p:nvSpPr>
          <p:cNvPr id="16"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17" name="矩形 16"/>
          <p:cNvSpPr/>
          <p:nvPr/>
        </p:nvSpPr>
        <p:spPr>
          <a:xfrm>
            <a:off x="479376" y="671163"/>
            <a:ext cx="4824536"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19"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语言的发展历史</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401" y="1738041"/>
            <a:ext cx="6058849" cy="2716384"/>
          </a:xfrm>
          <a:prstGeom prst="rect">
            <a:avLst/>
          </a:prstGeom>
        </p:spPr>
      </p:pic>
    </p:spTree>
    <p:extLst>
      <p:ext uri="{BB962C8B-B14F-4D97-AF65-F5344CB8AC3E}">
        <p14:creationId xmlns:p14="http://schemas.microsoft.com/office/powerpoint/2010/main" val="39726868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479376" y="1700808"/>
            <a:ext cx="11593288" cy="446449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smtClean="0">
                <a:latin typeface="Monaco" charset="0"/>
                <a:ea typeface="Monaco" charset="0"/>
                <a:cs typeface="Monaco" charset="0"/>
              </a:rPr>
              <a:t>==</a:t>
            </a:r>
            <a:r>
              <a:rPr kumimoji="1" lang="en-US" altLang="zh-CN" kern="0" smtClean="0"/>
              <a:t> </a:t>
            </a:r>
            <a:r>
              <a:rPr kumimoji="1" lang="zh-CN" altLang="en-US" kern="0" smtClean="0"/>
              <a:t>符号是判断两个值、变量之间是否相等的操作符，相等则返回布尔值 </a:t>
            </a:r>
            <a:r>
              <a:rPr kumimoji="1" lang="en-US" altLang="zh-CN" kern="0" smtClean="0">
                <a:latin typeface="Monaco" charset="0"/>
                <a:ea typeface="Monaco" charset="0"/>
                <a:cs typeface="Monaco" charset="0"/>
              </a:rPr>
              <a:t>True</a:t>
            </a: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nSpc>
                <a:spcPct val="150000"/>
              </a:lnSpc>
            </a:pPr>
            <a:r>
              <a:rPr kumimoji="1" lang="zh-CN" altLang="en-US" kern="0" smtClean="0"/>
              <a:t>对于字符型变量也是可以这么操作的：</a:t>
            </a:r>
            <a:endParaRPr kumimoji="1" lang="en-US" altLang="zh-CN" kern="0" smtClean="0"/>
          </a:p>
          <a:p>
            <a:pPr>
              <a:lnSpc>
                <a:spcPct val="150000"/>
              </a:lnSpc>
            </a:pPr>
            <a:endParaRPr kumimoji="1" lang="en-US" altLang="zh-CN" kern="0" smtClean="0"/>
          </a:p>
          <a:p>
            <a:pPr>
              <a:lnSpc>
                <a:spcPct val="150000"/>
              </a:lnSpc>
            </a:pPr>
            <a:endParaRPr kumimoji="1" lang="en-US" altLang="zh-CN" kern="0" dirty="0" smtClean="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216024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3558038" cy="523220"/>
          </a:xfrm>
          <a:prstGeom prst="rect">
            <a:avLst/>
          </a:prstGeom>
          <a:noFill/>
        </p:spPr>
        <p:txBody>
          <a:bodyPr wrap="square" rtlCol="0">
            <a:spAutoFit/>
          </a:bodyPr>
          <a:lstStyle/>
          <a:p>
            <a:r>
              <a:rPr lang="en-US" altLang="zh-CN" sz="2800" dirty="0" smtClean="0">
                <a:solidFill>
                  <a:prstClr val="white"/>
                </a:solidFill>
                <a:latin typeface="Monaco" charset="0"/>
                <a:ea typeface="Monaco" charset="0"/>
                <a:cs typeface="Monaco" charset="0"/>
              </a:rPr>
              <a:t>==</a:t>
            </a:r>
            <a:r>
              <a:rPr lang="zh-CN" altLang="en-US" sz="2800" dirty="0" smtClean="0">
                <a:solidFill>
                  <a:prstClr val="white"/>
                </a:solidFill>
                <a:latin typeface="Monaco" charset="0"/>
                <a:ea typeface="Monaco" charset="0"/>
                <a:cs typeface="Monaco" charset="0"/>
              </a:rPr>
              <a:t> </a:t>
            </a:r>
            <a:r>
              <a:rPr lang="zh-CN" altLang="en-US" sz="2800" dirty="0" smtClean="0">
                <a:solidFill>
                  <a:prstClr val="white"/>
                </a:solidFill>
                <a:latin typeface="Microsoft YaHei Light" charset="-122"/>
                <a:ea typeface="Microsoft YaHei Light" charset="-122"/>
                <a:cs typeface="Microsoft YaHei Light" charset="-122"/>
              </a:rPr>
              <a:t>符号</a:t>
            </a:r>
            <a:endParaRPr lang="zh-CN" altLang="en-US" sz="2800" dirty="0">
              <a:solidFill>
                <a:prstClr val="white"/>
              </a:solidFill>
              <a:latin typeface="Microsoft YaHei Light" charset="-122"/>
              <a:ea typeface="Microsoft YaHei Light" charset="-122"/>
              <a:cs typeface="Microsoft YaHei Light"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54519"/>
          <a:stretch/>
        </p:blipFill>
        <p:spPr>
          <a:xfrm>
            <a:off x="762248" y="2348880"/>
            <a:ext cx="5765800" cy="108012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51280" b="3239"/>
          <a:stretch/>
        </p:blipFill>
        <p:spPr>
          <a:xfrm>
            <a:off x="5735960" y="2348880"/>
            <a:ext cx="5765800" cy="1080120"/>
          </a:xfrm>
          <a:prstGeom prst="rect">
            <a:avLst/>
          </a:prstGeom>
        </p:spPr>
      </p:pic>
    </p:spTree>
    <p:extLst>
      <p:ext uri="{BB962C8B-B14F-4D97-AF65-F5344CB8AC3E}">
        <p14:creationId xmlns:p14="http://schemas.microsoft.com/office/powerpoint/2010/main" val="40163921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rgbClr val="942124"/>
                </a:solidFill>
                <a:latin typeface="Monaco" charset="0"/>
                <a:ea typeface="Monaco" charset="0"/>
                <a:cs typeface="Monaco" charset="0"/>
              </a:rPr>
              <a:t>if</a:t>
            </a:r>
            <a:r>
              <a:rPr lang="zh-CN" altLang="en-US" sz="3200" b="1" dirty="0" smtClean="0">
                <a:solidFill>
                  <a:srgbClr val="942124"/>
                </a:solidFill>
                <a:cs typeface="+mn-cs"/>
              </a:rPr>
              <a:t> 选择结构</a:t>
            </a:r>
            <a:endParaRPr lang="zh-CN" altLang="en-US" sz="3200" b="1" dirty="0">
              <a:solidFill>
                <a:srgbClr val="942124"/>
              </a:solidFill>
              <a:cs typeface="+mn-cs"/>
            </a:endParaRPr>
          </a:p>
        </p:txBody>
      </p:sp>
      <p:sp>
        <p:nvSpPr>
          <p:cNvPr id="3" name="内容占位符 1"/>
          <p:cNvSpPr txBox="1">
            <a:spLocks/>
          </p:cNvSpPr>
          <p:nvPr/>
        </p:nvSpPr>
        <p:spPr>
          <a:xfrm>
            <a:off x="651114" y="2675350"/>
            <a:ext cx="10775910" cy="356950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判断条件为真（</a:t>
            </a:r>
            <a:r>
              <a:rPr kumimoji="1" lang="en-US" altLang="zh-CN" kern="0" smtClean="0">
                <a:latin typeface="Monaco" charset="0"/>
                <a:ea typeface="Monaco" charset="0"/>
                <a:cs typeface="Monaco" charset="0"/>
              </a:rPr>
              <a:t>True</a:t>
            </a:r>
            <a:r>
              <a:rPr kumimoji="1" lang="zh-CN" altLang="en-US" kern="0" smtClean="0"/>
              <a:t>）的时候才执行冒号后下面的语句</a:t>
            </a:r>
            <a:endParaRPr kumimoji="1" lang="en-US" altLang="zh-CN" kern="0" smtClean="0"/>
          </a:p>
          <a:p>
            <a:pPr>
              <a:lnSpc>
                <a:spcPct val="150000"/>
              </a:lnSpc>
            </a:pPr>
            <a:r>
              <a:rPr kumimoji="1" lang="zh-CN" altLang="en-US" kern="0" smtClean="0"/>
              <a:t>比如现在我们已有一个精灵宝贝的 </a:t>
            </a:r>
            <a:r>
              <a:rPr kumimoji="1" lang="en-US" altLang="zh-CN" kern="0" smtClean="0">
                <a:latin typeface="Monaco" charset="0"/>
                <a:ea typeface="Monaco" charset="0"/>
                <a:cs typeface="Monaco" charset="0"/>
              </a:rPr>
              <a:t>HP</a:t>
            </a:r>
            <a:r>
              <a:rPr kumimoji="1" lang="zh-CN" altLang="en-US" kern="0" smtClean="0"/>
              <a:t> 值，而我只希望当这个 </a:t>
            </a:r>
            <a:r>
              <a:rPr kumimoji="1" lang="en-US" altLang="zh-CN" kern="0" smtClean="0">
                <a:latin typeface="Monaco" charset="0"/>
                <a:ea typeface="Monaco" charset="0"/>
                <a:cs typeface="Monaco" charset="0"/>
              </a:rPr>
              <a:t>HP</a:t>
            </a:r>
            <a:r>
              <a:rPr kumimoji="1" lang="zh-CN" altLang="en-US" kern="0" smtClean="0"/>
              <a:t> 值大于 </a:t>
            </a:r>
            <a:r>
              <a:rPr kumimoji="1" lang="en-US" altLang="zh-CN" kern="0" smtClean="0">
                <a:latin typeface="Monaco" charset="0"/>
                <a:ea typeface="Monaco" charset="0"/>
                <a:cs typeface="Monaco" charset="0"/>
              </a:rPr>
              <a:t>20</a:t>
            </a:r>
            <a:r>
              <a:rPr kumimoji="1" lang="zh-CN" altLang="en-US" kern="0" smtClean="0"/>
              <a:t> 的时候才打印出来</a:t>
            </a:r>
            <a:endParaRPr kumimoji="1" lang="zh-CN" altLang="en-US" kern="0" dirty="0"/>
          </a:p>
        </p:txBody>
      </p:sp>
      <p:sp>
        <p:nvSpPr>
          <p:cNvPr id="4"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1471783"/>
            <a:ext cx="6947172" cy="120356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24" y="4581128"/>
            <a:ext cx="6302420" cy="1663726"/>
          </a:xfrm>
          <a:prstGeom prst="rect">
            <a:avLst/>
          </a:prstGeom>
        </p:spPr>
      </p:pic>
    </p:spTree>
    <p:extLst>
      <p:ext uri="{BB962C8B-B14F-4D97-AF65-F5344CB8AC3E}">
        <p14:creationId xmlns:p14="http://schemas.microsoft.com/office/powerpoint/2010/main" val="2685456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651114" y="1628800"/>
            <a:ext cx="10775910" cy="4680520"/>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除了 </a:t>
            </a:r>
            <a:r>
              <a:rPr kumimoji="1" lang="en-US" altLang="zh-CN" kern="0" smtClean="0">
                <a:latin typeface="Monaco" charset="0"/>
                <a:ea typeface="Monaco" charset="0"/>
                <a:cs typeface="Monaco" charset="0"/>
              </a:rPr>
              <a:t>if</a:t>
            </a:r>
            <a:r>
              <a:rPr kumimoji="1" lang="zh-CN" altLang="en-US" kern="0" smtClean="0"/>
              <a:t> 语句外，还有 </a:t>
            </a:r>
            <a:r>
              <a:rPr kumimoji="1" lang="en-US" altLang="zh-CN" kern="0" smtClean="0">
                <a:latin typeface="Monaco" charset="0"/>
                <a:ea typeface="Monaco" charset="0"/>
                <a:cs typeface="Monaco" charset="0"/>
              </a:rPr>
              <a:t>if-else</a:t>
            </a:r>
            <a:r>
              <a:rPr kumimoji="1" lang="zh-CN" altLang="en-US" kern="0" smtClean="0"/>
              <a:t> 、 </a:t>
            </a:r>
            <a:r>
              <a:rPr kumimoji="1" lang="en-US" altLang="zh-CN" kern="0" smtClean="0">
                <a:latin typeface="Monaco" charset="0"/>
                <a:ea typeface="Monaco" charset="0"/>
                <a:cs typeface="Monaco" charset="0"/>
              </a:rPr>
              <a:t>if-elif</a:t>
            </a:r>
            <a:r>
              <a:rPr kumimoji="1" lang="zh-CN" altLang="en-US" kern="0" smtClean="0"/>
              <a:t> 语句</a:t>
            </a:r>
            <a:endParaRPr kumimoji="1" lang="zh-CN" altLang="en-US" kern="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348880"/>
            <a:ext cx="6408712" cy="15735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801" y="2313133"/>
            <a:ext cx="6424200" cy="157356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054" y="4190387"/>
            <a:ext cx="5740400" cy="16129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6801" y="4165674"/>
            <a:ext cx="5765800" cy="2044700"/>
          </a:xfrm>
          <a:prstGeom prst="rect">
            <a:avLst/>
          </a:prstGeom>
        </p:spPr>
      </p:pic>
    </p:spTree>
    <p:extLst>
      <p:ext uri="{BB962C8B-B14F-4D97-AF65-F5344CB8AC3E}">
        <p14:creationId xmlns:p14="http://schemas.microsoft.com/office/powerpoint/2010/main" val="25708694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a:solidFill>
                  <a:schemeClr val="bg1"/>
                </a:solidFill>
                <a:latin typeface="Monaco" charset="0"/>
                <a:ea typeface="Monaco" charset="0"/>
                <a:cs typeface="Monaco" charset="0"/>
              </a:rPr>
              <a:t>f</a:t>
            </a:r>
            <a:r>
              <a:rPr lang="en-US" altLang="zh-CN" sz="3200" b="1" dirty="0" smtClean="0">
                <a:solidFill>
                  <a:schemeClr val="bg1"/>
                </a:solidFill>
                <a:latin typeface="Monaco" charset="0"/>
                <a:ea typeface="Monaco" charset="0"/>
                <a:cs typeface="Monaco" charset="0"/>
              </a:rPr>
              <a:t>or</a:t>
            </a:r>
            <a:r>
              <a:rPr lang="zh-CN" altLang="en-US" sz="3200" b="1" dirty="0" smtClean="0">
                <a:solidFill>
                  <a:schemeClr val="bg1"/>
                </a:solidFill>
                <a:cs typeface="+mn-cs"/>
              </a:rPr>
              <a:t> 循环结构</a:t>
            </a:r>
            <a:endParaRPr lang="zh-CN" altLang="en-US" sz="3200" b="1" dirty="0">
              <a:solidFill>
                <a:schemeClr val="bg1"/>
              </a:solidFill>
              <a:cs typeface="+mn-cs"/>
            </a:endParaRPr>
          </a:p>
        </p:txBody>
      </p:sp>
      <p:sp>
        <p:nvSpPr>
          <p:cNvPr id="7" name="内容占位符 1"/>
          <p:cNvSpPr txBox="1">
            <a:spLocks/>
          </p:cNvSpPr>
          <p:nvPr/>
        </p:nvSpPr>
        <p:spPr>
          <a:xfrm>
            <a:off x="651114" y="2564904"/>
            <a:ext cx="10775910" cy="345638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 </a:t>
            </a:r>
            <a:r>
              <a:rPr kumimoji="1" lang="en-US" altLang="zh-CN" kern="0" smtClean="0">
                <a:latin typeface="Monaco" charset="0"/>
                <a:ea typeface="Monaco" charset="0"/>
                <a:cs typeface="Monaco" charset="0"/>
              </a:rPr>
              <a:t>for</a:t>
            </a:r>
            <a:r>
              <a:rPr kumimoji="1" lang="zh-CN" altLang="en-US" kern="0" smtClean="0"/>
              <a:t> 循环是可以依次得到序列循环中每个元素，并依次处理</a:t>
            </a:r>
            <a:endParaRPr kumimoji="1" lang="en-US" altLang="zh-CN" kern="0" dirty="0" smtClean="0"/>
          </a:p>
        </p:txBody>
      </p:sp>
      <p:sp>
        <p:nvSpPr>
          <p:cNvPr id="8"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24" y="1422822"/>
            <a:ext cx="7524305" cy="114208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24" y="3573016"/>
            <a:ext cx="7513405" cy="2287347"/>
          </a:xfrm>
          <a:prstGeom prst="rect">
            <a:avLst/>
          </a:prstGeom>
        </p:spPr>
      </p:pic>
    </p:spTree>
    <p:extLst>
      <p:ext uri="{BB962C8B-B14F-4D97-AF65-F5344CB8AC3E}">
        <p14:creationId xmlns:p14="http://schemas.microsoft.com/office/powerpoint/2010/main" val="22881669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651114" y="1772816"/>
            <a:ext cx="10775910" cy="424847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现在有一个列表，这个列表存放的是 </a:t>
            </a:r>
            <a:r>
              <a:rPr kumimoji="1" lang="en-US" altLang="zh-CN" kern="0" smtClean="0"/>
              <a:t>10</a:t>
            </a:r>
            <a:r>
              <a:rPr kumimoji="1" lang="zh-CN" altLang="en-US" kern="0" smtClean="0"/>
              <a:t> 个小精灵的 </a:t>
            </a:r>
            <a:r>
              <a:rPr kumimoji="1" lang="en-US" altLang="zh-CN" kern="0" smtClean="0">
                <a:latin typeface="Monaco" charset="0"/>
                <a:ea typeface="Monaco" charset="0"/>
                <a:cs typeface="Monaco" charset="0"/>
              </a:rPr>
              <a:t>HP</a:t>
            </a:r>
            <a:r>
              <a:rPr kumimoji="1" lang="zh-CN" altLang="en-US" kern="0" smtClean="0"/>
              <a:t> 数值，现在希望得到里面每个数字都乘以 </a:t>
            </a:r>
            <a:r>
              <a:rPr kumimoji="1" lang="en-US" altLang="zh-CN" kern="0" smtClean="0">
                <a:latin typeface="Monaco" charset="0"/>
                <a:ea typeface="Monaco" charset="0"/>
                <a:cs typeface="Monaco" charset="0"/>
              </a:rPr>
              <a:t>2</a:t>
            </a:r>
            <a:r>
              <a:rPr kumimoji="1" lang="zh-CN" altLang="en-US" kern="0" smtClean="0"/>
              <a:t> </a:t>
            </a:r>
            <a:endParaRPr kumimoji="1" lang="en-US" altLang="zh-CN" kern="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099" y="3068960"/>
            <a:ext cx="7707920" cy="2592288"/>
          </a:xfrm>
          <a:prstGeom prst="rect">
            <a:avLst/>
          </a:prstGeom>
        </p:spPr>
      </p:pic>
    </p:spTree>
    <p:extLst>
      <p:ext uri="{BB962C8B-B14F-4D97-AF65-F5344CB8AC3E}">
        <p14:creationId xmlns:p14="http://schemas.microsoft.com/office/powerpoint/2010/main" val="7614323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3200" b="1" dirty="0" smtClean="0">
                <a:solidFill>
                  <a:schemeClr val="bg1"/>
                </a:solidFill>
                <a:latin typeface="Monaco" charset="0"/>
                <a:ea typeface="Monaco" charset="0"/>
                <a:cs typeface="Monaco" charset="0"/>
              </a:rPr>
              <a:t>while</a:t>
            </a:r>
            <a:r>
              <a:rPr lang="zh-CN" altLang="en-US" sz="3200" b="1" dirty="0" smtClean="0">
                <a:solidFill>
                  <a:schemeClr val="bg1"/>
                </a:solidFill>
                <a:cs typeface="+mn-cs"/>
              </a:rPr>
              <a:t> 循环结构</a:t>
            </a:r>
            <a:endParaRPr lang="zh-CN" altLang="en-US" sz="3200" b="1" dirty="0">
              <a:solidFill>
                <a:schemeClr val="bg1"/>
              </a:solidFill>
              <a:cs typeface="+mn-cs"/>
            </a:endParaRPr>
          </a:p>
        </p:txBody>
      </p:sp>
      <p:sp>
        <p:nvSpPr>
          <p:cNvPr id="3" name="内容占位符 1"/>
          <p:cNvSpPr txBox="1">
            <a:spLocks/>
          </p:cNvSpPr>
          <p:nvPr/>
        </p:nvSpPr>
        <p:spPr>
          <a:xfrm>
            <a:off x="781269" y="1269466"/>
            <a:ext cx="10775910" cy="5034770"/>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smtClean="0">
                <a:latin typeface="Monaco"/>
              </a:rPr>
              <a:t>while</a:t>
            </a:r>
            <a:r>
              <a:rPr kumimoji="1" lang="zh-CN" altLang="en-US" kern="0" smtClean="0"/>
              <a:t>循环和</a:t>
            </a:r>
            <a:r>
              <a:rPr kumimoji="1" lang="en-US" altLang="zh-CN" kern="0" smtClean="0">
                <a:latin typeface="Monaco"/>
              </a:rPr>
              <a:t>for</a:t>
            </a:r>
            <a:r>
              <a:rPr kumimoji="1" lang="zh-CN" altLang="en-US" kern="0" smtClean="0"/>
              <a:t>循环不同的是，它的停止条件是个人自己设定的：</a:t>
            </a:r>
            <a:endParaRPr kumimoji="1" lang="en-US" altLang="zh-CN" kern="0" smtClean="0"/>
          </a:p>
          <a:p>
            <a:pPr>
              <a:lnSpc>
                <a:spcPct val="150000"/>
              </a:lnSpc>
            </a:pPr>
            <a:endParaRPr kumimoji="1" lang="en-US" altLang="zh-CN" kern="0" smtClean="0"/>
          </a:p>
          <a:p>
            <a:pPr>
              <a:lnSpc>
                <a:spcPct val="150000"/>
              </a:lnSpc>
            </a:pPr>
            <a:r>
              <a:rPr kumimoji="1" lang="zh-CN" altLang="en-US" kern="0" smtClean="0"/>
              <a:t>判断条件和</a:t>
            </a:r>
            <a:r>
              <a:rPr kumimoji="1" lang="en-US" altLang="zh-CN" kern="0" smtClean="0">
                <a:latin typeface="Monaco"/>
              </a:rPr>
              <a:t>if</a:t>
            </a:r>
            <a:r>
              <a:rPr kumimoji="1" lang="zh-CN" altLang="en-US" kern="0" smtClean="0"/>
              <a:t>语句是相同的，而什么时候用</a:t>
            </a:r>
            <a:r>
              <a:rPr kumimoji="1" lang="en-US" altLang="zh-CN" kern="0" smtClean="0">
                <a:latin typeface="Monaco"/>
              </a:rPr>
              <a:t>while</a:t>
            </a:r>
            <a:r>
              <a:rPr kumimoji="1" lang="zh-CN" altLang="en-US" kern="0" smtClean="0"/>
              <a:t>呢？在你确定满足条件而不确定需要的循环次数时，那么</a:t>
            </a:r>
            <a:r>
              <a:rPr kumimoji="1" lang="en-US" altLang="zh-CN" kern="0" smtClean="0">
                <a:latin typeface="Monaco"/>
              </a:rPr>
              <a:t>while</a:t>
            </a:r>
            <a:r>
              <a:rPr kumimoji="1" lang="zh-CN" altLang="en-US" kern="0" smtClean="0"/>
              <a:t>是最好的选择。现在有一个小精灵的</a:t>
            </a:r>
            <a:r>
              <a:rPr kumimoji="1" lang="en-US" altLang="zh-CN" kern="0" smtClean="0"/>
              <a:t>HP</a:t>
            </a:r>
            <a:r>
              <a:rPr kumimoji="1" lang="zh-CN" altLang="en-US" kern="0" smtClean="0"/>
              <a:t>数值变量，我希望它在大于</a:t>
            </a:r>
            <a:r>
              <a:rPr kumimoji="1" lang="en-US" altLang="zh-CN" kern="0" smtClean="0">
                <a:latin typeface="Monaco"/>
              </a:rPr>
              <a:t>20</a:t>
            </a:r>
            <a:r>
              <a:rPr kumimoji="1" lang="zh-CN" altLang="en-US" kern="0" smtClean="0"/>
              <a:t>的时候，逐次变小，直到等于</a:t>
            </a:r>
            <a:r>
              <a:rPr kumimoji="1" lang="en-US" altLang="zh-CN" kern="0" smtClean="0">
                <a:latin typeface="Monaco"/>
              </a:rPr>
              <a:t>20</a:t>
            </a:r>
            <a:r>
              <a:rPr kumimoji="1" lang="zh-CN" altLang="en-US" kern="0" smtClean="0"/>
              <a:t>为止。</a:t>
            </a:r>
            <a:endParaRPr kumimoji="1" lang="en-US" altLang="zh-CN" kern="0" dirty="0" smtClean="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8750" r="8820" b="18750"/>
          <a:stretch/>
        </p:blipFill>
        <p:spPr>
          <a:xfrm>
            <a:off x="914938" y="1844824"/>
            <a:ext cx="10772396" cy="792088"/>
          </a:xfrm>
          <a:prstGeom prst="rect">
            <a:avLst/>
          </a:prstGeom>
        </p:spPr>
      </p:pic>
    </p:spTree>
    <p:extLst>
      <p:ext uri="{BB962C8B-B14F-4D97-AF65-F5344CB8AC3E}">
        <p14:creationId xmlns:p14="http://schemas.microsoft.com/office/powerpoint/2010/main" val="40811886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latin typeface="Monaco" charset="0"/>
                <a:cs typeface="+mn-cs"/>
              </a:rPr>
              <a:t>组合使用</a:t>
            </a:r>
            <a:endParaRPr lang="zh-CN" altLang="en-US" sz="3200" b="1" dirty="0">
              <a:solidFill>
                <a:schemeClr val="bg1"/>
              </a:solidFill>
              <a:cs typeface="+mn-cs"/>
            </a:endParaRPr>
          </a:p>
        </p:txBody>
      </p:sp>
      <p:sp>
        <p:nvSpPr>
          <p:cNvPr id="3" name="内容占位符 1"/>
          <p:cNvSpPr txBox="1">
            <a:spLocks/>
          </p:cNvSpPr>
          <p:nvPr/>
        </p:nvSpPr>
        <p:spPr>
          <a:xfrm>
            <a:off x="781269" y="1269465"/>
            <a:ext cx="10775910" cy="525079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smtClean="0"/>
              <a:t>除了单独使用上述控制结构之外，我们还可以嵌套使用。比如说在前面的</a:t>
            </a:r>
            <a:r>
              <a:rPr kumimoji="1" lang="en-US" altLang="zh-CN" kern="0" dirty="0" smtClean="0"/>
              <a:t>HP</a:t>
            </a:r>
            <a:r>
              <a:rPr kumimoji="1" lang="zh-CN" altLang="en-US" kern="0" dirty="0" smtClean="0"/>
              <a:t>序列，我只希望其中的偶数乘以</a:t>
            </a:r>
            <a:r>
              <a:rPr kumimoji="1" lang="en-US" altLang="zh-CN" kern="0" dirty="0" smtClean="0"/>
              <a:t>”</a:t>
            </a:r>
            <a:r>
              <a:rPr kumimoji="1" lang="en-US" altLang="zh-CN" kern="0" dirty="0" smtClean="0">
                <a:latin typeface="Monaco"/>
              </a:rPr>
              <a:t>2</a:t>
            </a:r>
            <a:r>
              <a:rPr kumimoji="1" lang="en-US" altLang="zh-CN" kern="0" dirty="0" smtClean="0"/>
              <a:t>”</a:t>
            </a:r>
            <a:r>
              <a:rPr kumimoji="1" lang="zh-CN" altLang="en-US" kern="0" dirty="0" smtClean="0"/>
              <a:t>，奇数不变。</a:t>
            </a:r>
            <a:endParaRPr kumimoji="1" lang="en-US" altLang="zh-CN" kern="0" dirty="0" smtClean="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a:stretch>
            <a:fillRect/>
          </a:stretch>
        </p:blipFill>
        <p:spPr>
          <a:xfrm>
            <a:off x="800700" y="2420888"/>
            <a:ext cx="10664899" cy="4176464"/>
          </a:xfrm>
          <a:prstGeom prst="rect">
            <a:avLst/>
          </a:prstGeom>
        </p:spPr>
      </p:pic>
    </p:spTree>
    <p:extLst>
      <p:ext uri="{BB962C8B-B14F-4D97-AF65-F5344CB8AC3E}">
        <p14:creationId xmlns:p14="http://schemas.microsoft.com/office/powerpoint/2010/main" val="29809966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491316" y="1907022"/>
            <a:ext cx="11191170" cy="2862322"/>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kumimoji="1" lang="en-US" altLang="zh-CN" sz="2400" kern="0" dirty="0"/>
              <a:t>python</a:t>
            </a:r>
            <a:r>
              <a:rPr kumimoji="1" lang="zh-CN" altLang="en-US" sz="2400" kern="0" dirty="0"/>
              <a:t>作为一种简洁、直接、贴近人类自然语言的计算机语言，它对于基础的数据结构</a:t>
            </a:r>
            <a:r>
              <a:rPr kumimoji="1" lang="en-US" altLang="zh-CN" sz="2400" kern="0" dirty="0"/>
              <a:t>tuple</a:t>
            </a:r>
            <a:r>
              <a:rPr kumimoji="1" lang="zh-CN" altLang="en-US" sz="2400" kern="0" dirty="0"/>
              <a:t>、</a:t>
            </a:r>
            <a:r>
              <a:rPr kumimoji="1" lang="en-US" altLang="zh-CN" sz="2400" kern="0" dirty="0"/>
              <a:t>list</a:t>
            </a:r>
            <a:r>
              <a:rPr kumimoji="1" lang="zh-CN" altLang="en-US" sz="2400" kern="0" dirty="0"/>
              <a:t>、</a:t>
            </a:r>
            <a:r>
              <a:rPr kumimoji="1" lang="en-US" altLang="zh-CN" sz="2400" kern="0" dirty="0" err="1"/>
              <a:t>dict</a:t>
            </a:r>
            <a:r>
              <a:rPr kumimoji="1" lang="zh-CN" altLang="en-US" sz="2400" kern="0" dirty="0"/>
              <a:t>内嵌了很多十分方便的函数和操作。</a:t>
            </a:r>
            <a:endParaRPr kumimoji="1" lang="en-US" altLang="zh-CN" sz="2400" kern="0" dirty="0"/>
          </a:p>
          <a:p>
            <a:pPr marL="342900" indent="-342900">
              <a:lnSpc>
                <a:spcPct val="150000"/>
              </a:lnSpc>
              <a:buClr>
                <a:srgbClr val="3BBC5D"/>
              </a:buClr>
              <a:buFont typeface="Wingdings" panose="05000000000000000000" pitchFamily="2" charset="2"/>
              <a:buChar char="l"/>
            </a:pPr>
            <a:endParaRPr kumimoji="1" lang="en-US" altLang="zh-CN" sz="2400" kern="0" dirty="0"/>
          </a:p>
          <a:p>
            <a:pPr marL="342900" indent="-342900">
              <a:lnSpc>
                <a:spcPct val="150000"/>
              </a:lnSpc>
              <a:buClr>
                <a:schemeClr val="tx1"/>
              </a:buClr>
              <a:buFont typeface="Wingdings" panose="05000000000000000000" pitchFamily="2" charset="2"/>
              <a:buChar char="l"/>
            </a:pPr>
            <a:r>
              <a:rPr kumimoji="1" lang="zh-CN" altLang="en-US" sz="2400" kern="0" dirty="0"/>
              <a:t>在前面章节介绍的方法之外，这章将介绍在</a:t>
            </a:r>
            <a:r>
              <a:rPr kumimoji="1" lang="en-US" altLang="zh-CN" sz="2400" kern="0" dirty="0"/>
              <a:t>list/</a:t>
            </a:r>
            <a:r>
              <a:rPr kumimoji="1" lang="en-US" altLang="zh-CN" sz="2400" kern="0" dirty="0" err="1"/>
              <a:t>dict</a:t>
            </a:r>
            <a:r>
              <a:rPr kumimoji="1" lang="zh-CN" altLang="en-US" sz="2400" kern="0" dirty="0"/>
              <a:t>内部使用</a:t>
            </a:r>
            <a:r>
              <a:rPr kumimoji="1" lang="en-US" altLang="zh-CN" sz="2400" kern="0" dirty="0"/>
              <a:t>for</a:t>
            </a:r>
            <a:r>
              <a:rPr kumimoji="1" lang="zh-CN" altLang="en-US" sz="2400" kern="0" dirty="0"/>
              <a:t>循环来构造</a:t>
            </a:r>
            <a:r>
              <a:rPr kumimoji="1" lang="en-US" altLang="zh-CN" sz="2400" kern="0" dirty="0"/>
              <a:t>list/</a:t>
            </a:r>
            <a:r>
              <a:rPr kumimoji="1" lang="en-US" altLang="zh-CN" sz="2400" kern="0" dirty="0" err="1"/>
              <a:t>dict</a:t>
            </a:r>
            <a:r>
              <a:rPr kumimoji="1" lang="zh-CN" altLang="en-US" sz="2400" kern="0" dirty="0"/>
              <a:t>的方法。这些方法将让我们更加美观可读、方便简洁地实现一些功能。</a:t>
            </a:r>
            <a:endParaRPr kumimoji="1" lang="en-US" altLang="zh-CN" sz="2400" kern="0" dirty="0"/>
          </a:p>
        </p:txBody>
      </p:sp>
      <p:sp>
        <p:nvSpPr>
          <p:cNvPr id="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rgbClr val="942124"/>
                </a:solidFill>
                <a:cs typeface="+mn-cs"/>
              </a:rPr>
              <a:t>列表推导式</a:t>
            </a:r>
            <a:endParaRPr lang="zh-CN" altLang="en-US" sz="3200" b="1" dirty="0">
              <a:solidFill>
                <a:srgbClr val="942124"/>
              </a:solidFill>
              <a:cs typeface="+mn-cs"/>
            </a:endParaRPr>
          </a:p>
        </p:txBody>
      </p:sp>
      <p:sp>
        <p:nvSpPr>
          <p:cNvPr id="4" name="矩形 28"/>
          <p:cNvSpPr/>
          <p:nvPr/>
        </p:nvSpPr>
        <p:spPr>
          <a:xfrm>
            <a:off x="-18899" y="671163"/>
            <a:ext cx="670013"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38777486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7"/>
          <p:cNvSpPr txBox="1"/>
          <p:nvPr/>
        </p:nvSpPr>
        <p:spPr>
          <a:xfrm>
            <a:off x="491316" y="1907022"/>
            <a:ext cx="11191170" cy="2308324"/>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kumimoji="1" lang="en-US" altLang="zh-CN" sz="2400" kern="0" dirty="0"/>
              <a:t>l</a:t>
            </a:r>
            <a:r>
              <a:rPr kumimoji="1" lang="en-US" altLang="zh-CN" sz="2400" kern="0" dirty="0"/>
              <a:t>ist</a:t>
            </a:r>
            <a:r>
              <a:rPr kumimoji="1" lang="zh-CN" altLang="en-US" sz="2400" kern="0" dirty="0"/>
              <a:t>是使用</a:t>
            </a:r>
            <a:r>
              <a:rPr kumimoji="1" lang="en-US" altLang="zh-CN" sz="2400" kern="0" dirty="0"/>
              <a:t>python</a:t>
            </a:r>
            <a:r>
              <a:rPr kumimoji="1" lang="zh-CN" altLang="en-US" sz="2400" kern="0" dirty="0"/>
              <a:t>过程中是一个非常常用的数据结构，无论是作为最终数据的保存结果，还是中间数据结果的临时存储，都能提供很方便的功能</a:t>
            </a:r>
            <a:r>
              <a:rPr kumimoji="1" lang="zh-CN" altLang="en-US" sz="2400" kern="0" dirty="0"/>
              <a:t>。使用列表推导式可以让循环在列表内完成。</a:t>
            </a:r>
            <a:endParaRPr kumimoji="1" lang="en-US" altLang="zh-CN" sz="2400" kern="0" dirty="0"/>
          </a:p>
          <a:p>
            <a:pPr marL="342900" indent="-342900">
              <a:lnSpc>
                <a:spcPct val="150000"/>
              </a:lnSpc>
              <a:buClr>
                <a:srgbClr val="3BBC5D"/>
              </a:buClr>
              <a:buFont typeface="Wingdings" panose="05000000000000000000" pitchFamily="2" charset="2"/>
              <a:buChar char="l"/>
            </a:pPr>
            <a:endParaRPr lang="en-US" altLang="zh-CN" sz="2400" dirty="0" smtClean="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3"/>
          <a:stretch>
            <a:fillRect/>
          </a:stretch>
        </p:blipFill>
        <p:spPr>
          <a:xfrm>
            <a:off x="708695" y="3736830"/>
            <a:ext cx="10037402" cy="2317606"/>
          </a:xfrm>
          <a:prstGeom prst="rect">
            <a:avLst/>
          </a:prstGeom>
        </p:spPr>
      </p:pic>
    </p:spTree>
    <p:extLst>
      <p:ext uri="{BB962C8B-B14F-4D97-AF65-F5344CB8AC3E}">
        <p14:creationId xmlns:p14="http://schemas.microsoft.com/office/powerpoint/2010/main" val="38686723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479376" y="1408752"/>
            <a:ext cx="11191170" cy="583493"/>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以下</a:t>
            </a:r>
            <a:r>
              <a:rPr lang="zh-CN" altLang="en-US" sz="2400" dirty="0">
                <a:latin typeface="微软雅黑 Light" panose="020B0502040204020203" pitchFamily="34" charset="-122"/>
                <a:ea typeface="微软雅黑 Light" panose="020B0502040204020203" pitchFamily="34" charset="-122"/>
              </a:rPr>
              <a:t>为例子，对列表中每个数值逐个减去均值</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380208" y="2131531"/>
            <a:ext cx="11380297" cy="3992177"/>
          </a:xfrm>
          <a:prstGeom prst="rect">
            <a:avLst/>
          </a:prstGeom>
        </p:spPr>
      </p:pic>
    </p:spTree>
    <p:extLst>
      <p:ext uri="{BB962C8B-B14F-4D97-AF65-F5344CB8AC3E}">
        <p14:creationId xmlns:p14="http://schemas.microsoft.com/office/powerpoint/2010/main" val="4028589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85326" y="1577899"/>
            <a:ext cx="5794650" cy="86409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dirty="0" smtClean="0"/>
              <a:t>TIOBE</a:t>
            </a:r>
            <a:r>
              <a:rPr kumimoji="1" lang="zh-CN" altLang="en-US" kern="0" dirty="0" smtClean="0"/>
              <a:t> </a:t>
            </a:r>
            <a:r>
              <a:rPr kumimoji="1" lang="en-US" altLang="zh-CN" kern="0" dirty="0" smtClean="0"/>
              <a:t>INDEX:</a:t>
            </a:r>
            <a:r>
              <a:rPr kumimoji="1" lang="zh-CN" altLang="en-US" kern="0" dirty="0" smtClean="0"/>
              <a:t>编程语言流行程度排行榜</a:t>
            </a:r>
            <a:endParaRPr kumimoji="1" lang="zh-CN" altLang="en-US"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a:t>
            </a:r>
            <a:r>
              <a:rPr lang="en-US" altLang="zh-CN" sz="2800" dirty="0" smtClean="0">
                <a:solidFill>
                  <a:prstClr val="white"/>
                </a:solidFill>
                <a:latin typeface="微软雅黑 Light" panose="020B0502040204020203" pitchFamily="34" charset="-122"/>
                <a:ea typeface="微软雅黑 Light" panose="020B0502040204020203" pitchFamily="34" charset="-122"/>
              </a:rPr>
              <a:t>TIOBE</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INDEX</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757" y="2268142"/>
            <a:ext cx="7272808" cy="3749900"/>
          </a:xfrm>
          <a:prstGeom prst="rect">
            <a:avLst/>
          </a:prstGeom>
        </p:spPr>
      </p:pic>
    </p:spTree>
    <p:extLst>
      <p:ext uri="{BB962C8B-B14F-4D97-AF65-F5344CB8AC3E}">
        <p14:creationId xmlns:p14="http://schemas.microsoft.com/office/powerpoint/2010/main" val="20179674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335360" y="1466559"/>
            <a:ext cx="3479793" cy="4524315"/>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b="0" i="0" dirty="0" smtClean="0">
                <a:effectLst/>
                <a:latin typeface="微软雅黑 Light" panose="020B0502040204020203" pitchFamily="34" charset="-122"/>
                <a:ea typeface="微软雅黑 Light" panose="020B0502040204020203" pitchFamily="34" charset="-122"/>
              </a:rPr>
              <a:t>含义解析：</a:t>
            </a:r>
            <a:endParaRPr lang="en-US" altLang="zh-CN" sz="2400" b="0" i="0" dirty="0" smtClean="0">
              <a:effectLst/>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b="0" i="0" dirty="0" smtClean="0">
                <a:effectLst/>
                <a:latin typeface="微软雅黑 Light" panose="020B0502040204020203" pitchFamily="34" charset="-122"/>
                <a:ea typeface="微软雅黑 Light" panose="020B0502040204020203" pitchFamily="34" charset="-122"/>
              </a:rPr>
              <a:t>关键词</a:t>
            </a:r>
            <a:r>
              <a:rPr lang="en-US" altLang="zh-CN" sz="2400" dirty="0" smtClean="0">
                <a:latin typeface="monaco"/>
                <a:ea typeface="微软雅黑 Light" panose="020B0502040204020203" pitchFamily="34" charset="-122"/>
              </a:rPr>
              <a:t>for</a:t>
            </a:r>
            <a:r>
              <a:rPr lang="zh-CN" altLang="en-US" sz="2400" b="0" i="0" dirty="0" smtClean="0">
                <a:effectLst/>
                <a:latin typeface="微软雅黑 Light" panose="020B0502040204020203" pitchFamily="34" charset="-122"/>
                <a:ea typeface="微软雅黑 Light" panose="020B0502040204020203" pitchFamily="34" charset="-122"/>
              </a:rPr>
              <a:t>循环后跟的是循环语法，这部分不变；而在</a:t>
            </a:r>
            <a:r>
              <a:rPr lang="en-US" altLang="zh-CN" sz="2400" dirty="0">
                <a:latin typeface="monaco"/>
                <a:ea typeface="微软雅黑 Light" panose="020B0502040204020203" pitchFamily="34" charset="-122"/>
              </a:rPr>
              <a:t>for</a:t>
            </a:r>
            <a:r>
              <a:rPr lang="zh-CN" altLang="en-US" sz="2400" b="0" i="0" dirty="0" smtClean="0">
                <a:effectLst/>
                <a:latin typeface="微软雅黑 Light" panose="020B0502040204020203" pitchFamily="34" charset="-122"/>
                <a:ea typeface="微软雅黑 Light" panose="020B0502040204020203" pitchFamily="34" charset="-122"/>
              </a:rPr>
              <a:t>循环真正表达式部分则在列表推导式中移前，运算结果直接添加入列表中</a:t>
            </a:r>
            <a:r>
              <a:rPr lang="zh-CN" altLang="en-US" sz="2400" b="0" i="0" dirty="0" smtClean="0">
                <a:effectLst/>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8272"/>
          <a:stretch/>
        </p:blipFill>
        <p:spPr>
          <a:xfrm>
            <a:off x="4127338" y="1454727"/>
            <a:ext cx="7694377" cy="4780609"/>
          </a:xfrm>
          <a:prstGeom prst="rect">
            <a:avLst/>
          </a:prstGeom>
        </p:spPr>
      </p:pic>
    </p:spTree>
    <p:extLst>
      <p:ext uri="{BB962C8B-B14F-4D97-AF65-F5344CB8AC3E}">
        <p14:creationId xmlns:p14="http://schemas.microsoft.com/office/powerpoint/2010/main" val="4118073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491316" y="1907022"/>
            <a:ext cx="11191170" cy="1754326"/>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rPr>
              <a:t>字典也可以用推导式，但没有列表推导式</a:t>
            </a:r>
            <a:r>
              <a:rPr lang="zh-CN" altLang="en-US" sz="2400" dirty="0" smtClean="0">
                <a:latin typeface="微软雅黑 Light" panose="020B0502040204020203" pitchFamily="34" charset="-122"/>
                <a:ea typeface="微软雅黑 Light" panose="020B0502040204020203" pitchFamily="34" charset="-122"/>
              </a:rPr>
              <a:t>那么常用。</a:t>
            </a:r>
            <a:endParaRPr lang="en-US" altLang="zh-CN" sz="2400" dirty="0" smtClean="0">
              <a:latin typeface="微软雅黑 Light" panose="020B0502040204020203" pitchFamily="34" charset="-122"/>
              <a:ea typeface="微软雅黑 Light" panose="020B0502040204020203" pitchFamily="34" charset="-122"/>
            </a:endParaRPr>
          </a:p>
          <a:p>
            <a:pPr marL="342900" indent="-342900">
              <a:lnSpc>
                <a:spcPct val="150000"/>
              </a:lnSpc>
              <a:buClr>
                <a:schemeClr val="tx1"/>
              </a:buClr>
              <a:buFont typeface="Wingdings" panose="05000000000000000000" pitchFamily="2" charset="2"/>
              <a:buChar char="l"/>
            </a:pPr>
            <a:r>
              <a:rPr lang="zh-CN" altLang="en-US" sz="2400" dirty="0" smtClean="0">
                <a:latin typeface="微软雅黑 Light" panose="020B0502040204020203" pitchFamily="34" charset="-122"/>
                <a:ea typeface="微软雅黑 Light" panose="020B0502040204020203" pitchFamily="34" charset="-122"/>
              </a:rPr>
              <a:t>字典</a:t>
            </a:r>
            <a:r>
              <a:rPr lang="zh-CN" altLang="en-US" sz="2400" dirty="0">
                <a:latin typeface="微软雅黑 Light" panose="020B0502040204020203" pitchFamily="34" charset="-122"/>
                <a:ea typeface="微软雅黑 Light" panose="020B0502040204020203" pitchFamily="34" charset="-122"/>
              </a:rPr>
              <a:t>推导式多用于需要元素有一一对应关系时，比如</a:t>
            </a:r>
            <a:r>
              <a:rPr lang="zh-CN" altLang="en-US" sz="2400" dirty="0" smtClean="0">
                <a:latin typeface="微软雅黑 Light" panose="020B0502040204020203" pitchFamily="34" charset="-122"/>
                <a:ea typeface="微软雅黑 Light" panose="020B0502040204020203" pitchFamily="34" charset="-122"/>
              </a:rPr>
              <a:t>前面谈</a:t>
            </a:r>
            <a:r>
              <a:rPr lang="zh-CN" altLang="en-US" sz="2400" dirty="0">
                <a:latin typeface="微软雅黑 Light" panose="020B0502040204020203" pitchFamily="34" charset="-122"/>
                <a:ea typeface="微软雅黑 Light" panose="020B0502040204020203" pitchFamily="34" charset="-122"/>
              </a:rPr>
              <a:t>到当变量是字符型时，需要将字符转换为一一对应的数值型</a:t>
            </a:r>
            <a:r>
              <a:rPr lang="zh-CN" altLang="en-US" sz="2400" dirty="0" smtClean="0">
                <a:latin typeface="微软雅黑 Light" panose="020B0502040204020203" pitchFamily="34" charset="-122"/>
                <a:ea typeface="微软雅黑 Light" panose="020B0502040204020203" pitchFamily="34" charset="-122"/>
              </a:rPr>
              <a:t>。</a:t>
            </a:r>
            <a:endParaRPr lang="en-US" altLang="zh-CN" sz="2400" dirty="0" smtClean="0">
              <a:latin typeface="微软雅黑 Light" panose="020B0502040204020203" pitchFamily="34" charset="-122"/>
              <a:ea typeface="微软雅黑 Light" panose="020B0502040204020203" pitchFamily="34" charset="-122"/>
            </a:endParaRPr>
          </a:p>
        </p:txBody>
      </p:sp>
      <p:sp>
        <p:nvSpPr>
          <p:cNvPr id="3"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字典推导式</a:t>
            </a:r>
            <a:endParaRPr lang="zh-CN" altLang="en-US" sz="3200" b="1" dirty="0">
              <a:solidFill>
                <a:schemeClr val="bg1"/>
              </a:solidFill>
              <a:cs typeface="+mn-cs"/>
            </a:endParaRPr>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Tree>
    <p:extLst>
      <p:ext uri="{BB962C8B-B14F-4D97-AF65-F5344CB8AC3E}">
        <p14:creationId xmlns:p14="http://schemas.microsoft.com/office/powerpoint/2010/main" val="35699321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491316" y="1359932"/>
            <a:ext cx="11191170" cy="1137491"/>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smtClean="0">
                <a:latin typeface="微软雅黑 Light" panose="020B0502040204020203" pitchFamily="34" charset="-122"/>
                <a:ea typeface="微软雅黑 Light" panose="020B0502040204020203" pitchFamily="34" charset="-122"/>
              </a:rPr>
              <a:t>United </a:t>
            </a:r>
            <a:r>
              <a:rPr lang="en-US" altLang="zh-CN" sz="2400" dirty="0">
                <a:latin typeface="微软雅黑 Light" panose="020B0502040204020203" pitchFamily="34" charset="-122"/>
                <a:ea typeface="微软雅黑 Light" panose="020B0502040204020203" pitchFamily="34" charset="-122"/>
              </a:rPr>
              <a:t>States Energy, Census, and GDP 2010-2014 </a:t>
            </a:r>
            <a:r>
              <a:rPr lang="zh-CN" altLang="en-US" sz="2400" dirty="0">
                <a:latin typeface="微软雅黑 Light" panose="020B0502040204020203" pitchFamily="34" charset="-122"/>
                <a:ea typeface="微软雅黑 Light" panose="020B0502040204020203" pitchFamily="34" charset="-122"/>
              </a:rPr>
              <a:t>数据集中</a:t>
            </a:r>
            <a:r>
              <a:rPr lang="en-US" altLang="zh-CN" sz="2400" dirty="0">
                <a:latin typeface="微软雅黑 Light" panose="020B0502040204020203" pitchFamily="34" charset="-122"/>
                <a:ea typeface="微软雅黑 Light" panose="020B0502040204020203" pitchFamily="34" charset="-122"/>
              </a:rPr>
              <a:t>Region</a:t>
            </a:r>
            <a:r>
              <a:rPr lang="zh-CN" altLang="en-US" sz="2400" dirty="0">
                <a:latin typeface="微软雅黑 Light" panose="020B0502040204020203" pitchFamily="34" charset="-122"/>
                <a:ea typeface="微软雅黑 Light" panose="020B0502040204020203" pitchFamily="34" charset="-122"/>
              </a:rPr>
              <a:t>变量是字符型，如现需要对其进行数值转换。</a:t>
            </a:r>
            <a:endParaRPr lang="en-US" altLang="zh-CN" sz="24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99" y="2804759"/>
            <a:ext cx="11608203" cy="2972586"/>
          </a:xfrm>
          <a:prstGeom prst="rect">
            <a:avLst/>
          </a:prstGeom>
        </p:spPr>
      </p:pic>
    </p:spTree>
    <p:extLst>
      <p:ext uri="{BB962C8B-B14F-4D97-AF65-F5344CB8AC3E}">
        <p14:creationId xmlns:p14="http://schemas.microsoft.com/office/powerpoint/2010/main" val="8074767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
          <p:cNvSpPr txBox="1"/>
          <p:nvPr/>
        </p:nvSpPr>
        <p:spPr>
          <a:xfrm>
            <a:off x="491316" y="1907022"/>
            <a:ext cx="11191170" cy="1137491"/>
          </a:xfrm>
          <a:prstGeom prst="rect">
            <a:avLst/>
          </a:prstGeom>
          <a:noFill/>
        </p:spPr>
        <p:txBody>
          <a:bodyPr wrap="square" rtlCol="0">
            <a:spAutoFit/>
          </a:bodyPr>
          <a:lstStyle/>
          <a:p>
            <a:pPr marL="342900" indent="-342900">
              <a:lnSpc>
                <a:spcPct val="150000"/>
              </a:lnSpc>
              <a:buClr>
                <a:schemeClr val="tx1"/>
              </a:buClr>
              <a:buFont typeface="Wingdings" panose="05000000000000000000" pitchFamily="2" charset="2"/>
              <a:buChar char="l"/>
            </a:pPr>
            <a:r>
              <a:rPr lang="en-US" altLang="zh-CN" sz="2400" dirty="0" smtClean="0">
                <a:latin typeface="monaco"/>
                <a:ea typeface="微软雅黑 Light" panose="020B0502040204020203" pitchFamily="34" charset="-122"/>
              </a:rPr>
              <a:t>enumerate</a:t>
            </a:r>
            <a:r>
              <a:rPr lang="zh-CN" altLang="en-US" sz="2400" dirty="0" smtClean="0">
                <a:latin typeface="monaco"/>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是</a:t>
            </a:r>
            <a:r>
              <a:rPr lang="en-US" altLang="zh-CN" sz="2400" dirty="0">
                <a:latin typeface="微软雅黑 Light" panose="020B0502040204020203" pitchFamily="34" charset="-122"/>
                <a:ea typeface="微软雅黑 Light" panose="020B0502040204020203" pitchFamily="34" charset="-122"/>
              </a:rPr>
              <a:t>Python</a:t>
            </a:r>
            <a:r>
              <a:rPr lang="zh-CN" altLang="en-US" sz="2400" dirty="0">
                <a:latin typeface="微软雅黑 Light" panose="020B0502040204020203" pitchFamily="34" charset="-122"/>
                <a:ea typeface="微软雅黑 Light" panose="020B0502040204020203" pitchFamily="34" charset="-122"/>
              </a:rPr>
              <a:t>的一个常用内置函数，它用在列表中时，不但会产生列表内的元素，并且会</a:t>
            </a:r>
            <a:r>
              <a:rPr lang="zh-CN" altLang="en-US" sz="2400" dirty="0" smtClean="0">
                <a:latin typeface="微软雅黑 Light" panose="020B0502040204020203" pitchFamily="34" charset="-122"/>
                <a:ea typeface="微软雅黑 Light" panose="020B0502040204020203" pitchFamily="34" charset="-122"/>
              </a:rPr>
              <a:t>从</a:t>
            </a:r>
            <a:r>
              <a:rPr lang="en-US" altLang="zh-CN" sz="2400" dirty="0" smtClean="0">
                <a:latin typeface="微软雅黑 Light" panose="020B0502040204020203" pitchFamily="34" charset="-122"/>
                <a:ea typeface="微软雅黑 Light" panose="020B0502040204020203" pitchFamily="34" charset="-122"/>
              </a:rPr>
              <a:t>"0"</a:t>
            </a:r>
            <a:r>
              <a:rPr lang="zh-CN" altLang="en-US" sz="2400" dirty="0" smtClean="0">
                <a:latin typeface="微软雅黑 Light" panose="020B0502040204020203" pitchFamily="34" charset="-122"/>
                <a:ea typeface="微软雅黑 Light" panose="020B0502040204020203" pitchFamily="34" charset="-122"/>
              </a:rPr>
              <a:t>开始</a:t>
            </a:r>
            <a:r>
              <a:rPr lang="zh-CN" altLang="en-US" sz="2400" dirty="0">
                <a:latin typeface="微软雅黑 Light" panose="020B0502040204020203" pitchFamily="34" charset="-122"/>
                <a:ea typeface="微软雅黑 Light" panose="020B0502040204020203" pitchFamily="34" charset="-122"/>
              </a:rPr>
              <a:t>按顺序生成序号。</a:t>
            </a:r>
          </a:p>
        </p:txBody>
      </p:sp>
      <p:pic>
        <p:nvPicPr>
          <p:cNvPr id="3" name="图片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21776"/>
          <a:stretch/>
        </p:blipFill>
        <p:spPr>
          <a:xfrm>
            <a:off x="679306" y="3044513"/>
            <a:ext cx="10856942" cy="2982214"/>
          </a:xfrm>
          <a:prstGeom prst="rect">
            <a:avLst/>
          </a:prstGeom>
        </p:spPr>
      </p:pic>
    </p:spTree>
    <p:extLst>
      <p:ext uri="{BB962C8B-B14F-4D97-AF65-F5344CB8AC3E}">
        <p14:creationId xmlns:p14="http://schemas.microsoft.com/office/powerpoint/2010/main" val="25281549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27797" y="1836093"/>
            <a:ext cx="6573535" cy="584775"/>
            <a:chOff x="3877326" y="4290231"/>
            <a:chExt cx="6573535" cy="584775"/>
          </a:xfrm>
        </p:grpSpPr>
        <p:sp>
          <p:nvSpPr>
            <p:cNvPr id="3" name="矩形 2"/>
            <p:cNvSpPr/>
            <p:nvPr/>
          </p:nvSpPr>
          <p:spPr>
            <a:xfrm>
              <a:off x="3877326" y="4290231"/>
              <a:ext cx="5641288" cy="584775"/>
            </a:xfrm>
            <a:prstGeom prst="rect">
              <a:avLst/>
            </a:prstGeom>
          </p:spPr>
          <p:txBody>
            <a:bodyPr wrap="none">
              <a:spAutoFit/>
            </a:bodyPr>
            <a:lstStyle/>
            <a:p>
              <a:r>
                <a:rPr lang="zh-CN" altLang="en-US" sz="3200" b="1" dirty="0" smtClean="0">
                  <a:latin typeface="微软雅黑 Light" panose="020B0502040204020203" pitchFamily="34" charset="-122"/>
                  <a:ea typeface="微软雅黑 Light" panose="020B0502040204020203" pitchFamily="34" charset="-122"/>
                </a:rPr>
                <a:t>第四部分</a:t>
              </a:r>
              <a:r>
                <a:rPr lang="en-US" altLang="zh-CN" sz="3200" b="1" dirty="0" smtClean="0">
                  <a:latin typeface="微软雅黑 Light" panose="020B0502040204020203" pitchFamily="34" charset="-122"/>
                  <a:ea typeface="微软雅黑 Light" panose="020B0502040204020203" pitchFamily="34" charset="-122"/>
                </a:rPr>
                <a:t> </a:t>
              </a:r>
              <a:r>
                <a:rPr lang="zh-CN" altLang="en-US" sz="3200" b="1" dirty="0" smtClean="0">
                  <a:latin typeface="微软雅黑 Light" panose="020B0502040204020203" pitchFamily="34" charset="-122"/>
                  <a:ea typeface="微软雅黑 Light" panose="020B0502040204020203" pitchFamily="34" charset="-122"/>
                </a:rPr>
                <a:t>数据文件的读写操作</a:t>
              </a:r>
              <a:endParaRPr lang="en-US" altLang="zh-CN" sz="3200" b="1" dirty="0" smtClean="0">
                <a:latin typeface="微软雅黑 Light" panose="020B0502040204020203" pitchFamily="34" charset="-122"/>
                <a:ea typeface="微软雅黑 Light" panose="020B0502040204020203" pitchFamily="34" charset="-122"/>
              </a:endParaRPr>
            </a:p>
          </p:txBody>
        </p:sp>
        <p:cxnSp>
          <p:nvCxnSpPr>
            <p:cNvPr id="4" name="直接连接符 3"/>
            <p:cNvCxnSpPr/>
            <p:nvPr/>
          </p:nvCxnSpPr>
          <p:spPr>
            <a:xfrm>
              <a:off x="3962401" y="4875006"/>
              <a:ext cx="64884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12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数据的读取</a:t>
            </a:r>
            <a:endParaRPr lang="zh-CN" altLang="en-US" sz="3200" b="1" dirty="0">
              <a:solidFill>
                <a:schemeClr val="bg1"/>
              </a:solidFill>
              <a:cs typeface="+mn-cs"/>
            </a:endParaRPr>
          </a:p>
        </p:txBody>
      </p:sp>
      <p:sp>
        <p:nvSpPr>
          <p:cNvPr id="3" name="内容占位符 1"/>
          <p:cNvSpPr txBox="1">
            <a:spLocks/>
          </p:cNvSpPr>
          <p:nvPr/>
        </p:nvSpPr>
        <p:spPr>
          <a:xfrm>
            <a:off x="651114" y="1700808"/>
            <a:ext cx="10775910" cy="417646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smtClean="0"/>
              <a:t>对文件操作之前需要用 </a:t>
            </a:r>
            <a:r>
              <a:rPr kumimoji="1" lang="en-US" altLang="zh-CN" kern="0" smtClean="0">
                <a:latin typeface="Monaco" charset="0"/>
                <a:ea typeface="Monaco" charset="0"/>
                <a:cs typeface="Monaco" charset="0"/>
              </a:rPr>
              <a:t>open()</a:t>
            </a:r>
            <a:r>
              <a:rPr kumimoji="1" lang="zh-CN" altLang="en-US" kern="0" smtClean="0">
                <a:latin typeface="Monaco" charset="0"/>
                <a:ea typeface="Monaco" charset="0"/>
                <a:cs typeface="Monaco" charset="0"/>
              </a:rPr>
              <a:t> </a:t>
            </a:r>
            <a:r>
              <a:rPr kumimoji="1" lang="zh-CN" altLang="en-US" kern="0" smtClean="0"/>
              <a:t>函数打开文件</a:t>
            </a:r>
            <a:endParaRPr kumimoji="1" lang="en-US" altLang="zh-CN" kern="0" smtClean="0"/>
          </a:p>
          <a:p>
            <a:pPr>
              <a:lnSpc>
                <a:spcPct val="150000"/>
              </a:lnSpc>
            </a:pPr>
            <a:endParaRPr kumimoji="1" lang="en-US" altLang="zh-CN" kern="0" smtClean="0"/>
          </a:p>
          <a:p>
            <a:pPr>
              <a:lnSpc>
                <a:spcPct val="150000"/>
              </a:lnSpc>
            </a:pPr>
            <a:endParaRPr kumimoji="1" lang="en-US" altLang="zh-CN" kern="0" smtClean="0"/>
          </a:p>
          <a:p>
            <a:pPr>
              <a:lnSpc>
                <a:spcPct val="150000"/>
              </a:lnSpc>
            </a:pPr>
            <a:r>
              <a:rPr kumimoji="1" lang="zh-CN" altLang="en-US" kern="0" smtClean="0"/>
              <a:t> </a:t>
            </a:r>
            <a:r>
              <a:rPr kumimoji="1" lang="en-US" altLang="zh-CN" kern="0" smtClean="0">
                <a:latin typeface="Monaco" charset="0"/>
                <a:ea typeface="Monaco" charset="0"/>
                <a:cs typeface="Monaco" charset="0"/>
              </a:rPr>
              <a:t>mode</a:t>
            </a:r>
            <a:r>
              <a:rPr kumimoji="1" lang="zh-CN" altLang="en-US" kern="0" smtClean="0">
                <a:latin typeface="Monaco" charset="0"/>
                <a:ea typeface="Monaco" charset="0"/>
                <a:cs typeface="Monaco" charset="0"/>
              </a:rPr>
              <a:t> </a:t>
            </a:r>
            <a:r>
              <a:rPr kumimoji="1" lang="zh-CN" altLang="en-US" kern="0" smtClean="0"/>
              <a:t>参数中的 </a:t>
            </a:r>
            <a:r>
              <a:rPr kumimoji="1" lang="mr-IN" altLang="zh-CN" kern="0" smtClean="0">
                <a:latin typeface="Monaco" charset="0"/>
                <a:ea typeface="Monaco" charset="0"/>
                <a:cs typeface="Monaco" charset="0"/>
              </a:rPr>
              <a:t>r</a:t>
            </a:r>
            <a:r>
              <a:rPr kumimoji="1" lang="zh-CN" altLang="en-US" kern="0" smtClean="0"/>
              <a:t> </a:t>
            </a:r>
            <a:r>
              <a:rPr kumimoji="1" lang="zh-CN" altLang="mr-IN" kern="0" smtClean="0"/>
              <a:t>指读出，</a:t>
            </a:r>
            <a:r>
              <a:rPr kumimoji="1" lang="zh-CN" altLang="en-US" kern="0" smtClean="0"/>
              <a:t> </a:t>
            </a:r>
            <a:r>
              <a:rPr kumimoji="1" lang="mr-IN" altLang="zh-CN" kern="0" smtClean="0">
                <a:latin typeface="Monaco" charset="0"/>
                <a:ea typeface="Monaco" charset="0"/>
                <a:cs typeface="Monaco" charset="0"/>
              </a:rPr>
              <a:t>w</a:t>
            </a:r>
            <a:r>
              <a:rPr kumimoji="1" lang="zh-CN" altLang="en-US" kern="0" smtClean="0"/>
              <a:t> </a:t>
            </a:r>
            <a:r>
              <a:rPr kumimoji="1" lang="zh-CN" altLang="mr-IN" kern="0" smtClean="0"/>
              <a:t>指写入</a:t>
            </a:r>
            <a:endParaRPr kumimoji="1" lang="en-US" altLang="zh-CN" kern="0" smtClean="0"/>
          </a:p>
          <a:p>
            <a:pPr>
              <a:lnSpc>
                <a:spcPct val="150000"/>
              </a:lnSpc>
            </a:pPr>
            <a:r>
              <a:rPr kumimoji="1" lang="zh-CN" altLang="en-US" kern="0" smtClean="0"/>
              <a:t>打开之后将返回一个文件对象（</a:t>
            </a:r>
            <a:r>
              <a:rPr kumimoji="1" lang="en-US" altLang="zh-CN" kern="0" smtClean="0"/>
              <a:t>file object</a:t>
            </a:r>
            <a:r>
              <a:rPr kumimoji="1" lang="zh-CN" altLang="en-US" kern="0" smtClean="0"/>
              <a:t>），后续对文件内数据的操作都是基于这个文件对象的方法（</a:t>
            </a:r>
            <a:r>
              <a:rPr kumimoji="1" lang="en-US" altLang="zh-CN" kern="0" smtClean="0"/>
              <a:t>method</a:t>
            </a:r>
            <a:r>
              <a:rPr kumimoji="1" lang="zh-CN" altLang="en-US" kern="0" smtClean="0"/>
              <a:t>）来实现的</a:t>
            </a:r>
            <a:endParaRPr kumimoji="1" lang="zh-CN" altLang="en-US" kern="0" dirty="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14" y="2420888"/>
            <a:ext cx="7507720" cy="108012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208" y="712304"/>
            <a:ext cx="3895572" cy="3417168"/>
          </a:xfrm>
          <a:prstGeom prst="rect">
            <a:avLst/>
          </a:prstGeom>
          <a:ln>
            <a:solidFill>
              <a:schemeClr val="bg2">
                <a:lumMod val="90000"/>
              </a:schemeClr>
            </a:solidFill>
          </a:ln>
        </p:spPr>
      </p:pic>
    </p:spTree>
    <p:extLst>
      <p:ext uri="{BB962C8B-B14F-4D97-AF65-F5344CB8AC3E}">
        <p14:creationId xmlns:p14="http://schemas.microsoft.com/office/powerpoint/2010/main" val="35164697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a:xfrm>
            <a:off x="651114" y="1700808"/>
            <a:ext cx="10557454" cy="4608512"/>
          </a:xfrm>
          <a:prstGeom prst="rect">
            <a:avLst/>
          </a:prstGeom>
        </p:spPr>
        <p:txBody>
          <a:bodyPr>
            <a:normAutofit lnSpcReduction="10000"/>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a:t>对文件数据的读取是用的 </a:t>
            </a:r>
            <a:r>
              <a:rPr kumimoji="1" lang="en-US" altLang="zh-CN" kern="0" dirty="0"/>
              <a:t>read()</a:t>
            </a:r>
            <a:r>
              <a:rPr kumimoji="1" lang="zh-CN" altLang="en-US" kern="0" dirty="0"/>
              <a:t> 方法， </a:t>
            </a:r>
            <a:r>
              <a:rPr kumimoji="1" lang="en-US" altLang="zh-CN" kern="0" dirty="0"/>
              <a:t>read()</a:t>
            </a:r>
            <a:r>
              <a:rPr kumimoji="1" lang="zh-CN" altLang="en-US" kern="0" dirty="0"/>
              <a:t> 方法将返回文件中的所有内容</a:t>
            </a:r>
          </a:p>
          <a:p>
            <a:pPr>
              <a:lnSpc>
                <a:spcPct val="150000"/>
              </a:lnSpc>
            </a:pPr>
            <a:endParaRPr kumimoji="1" lang="en-US" altLang="zh-CN" kern="0" dirty="0" smtClean="0"/>
          </a:p>
          <a:p>
            <a:pPr>
              <a:lnSpc>
                <a:spcPct val="150000"/>
              </a:lnSpc>
            </a:pPr>
            <a:endParaRPr kumimoji="1" lang="en-US" altLang="zh-CN" kern="0" dirty="0" smtClean="0"/>
          </a:p>
          <a:p>
            <a:pPr>
              <a:lnSpc>
                <a:spcPct val="150000"/>
              </a:lnSpc>
            </a:pPr>
            <a:endParaRPr kumimoji="1" lang="en-US" altLang="zh-CN" kern="0" dirty="0" smtClean="0"/>
          </a:p>
          <a:p>
            <a:pPr>
              <a:lnSpc>
                <a:spcPct val="150000"/>
              </a:lnSpc>
            </a:pPr>
            <a:r>
              <a:rPr kumimoji="1" lang="zh-CN" altLang="en-US" kern="0" dirty="0" smtClean="0"/>
              <a:t>用 </a:t>
            </a:r>
            <a:r>
              <a:rPr kumimoji="1" lang="en-US" altLang="zh-CN" kern="0" dirty="0" smtClean="0">
                <a:latin typeface="Monaco" charset="0"/>
                <a:ea typeface="Monaco" charset="0"/>
                <a:cs typeface="Monaco" charset="0"/>
              </a:rPr>
              <a:t>print</a:t>
            </a:r>
            <a:r>
              <a:rPr kumimoji="1" lang="zh-CN" altLang="en-US" kern="0" dirty="0" smtClean="0"/>
              <a:t> 打印所有内容会显示 </a:t>
            </a:r>
            <a:r>
              <a:rPr kumimoji="1" lang="en-US" altLang="zh-CN" kern="0" dirty="0" smtClean="0">
                <a:latin typeface="Monaco" charset="0"/>
                <a:ea typeface="Monaco" charset="0"/>
                <a:cs typeface="Monaco" charset="0"/>
              </a:rPr>
              <a:t>Hello, world!</a:t>
            </a:r>
            <a:r>
              <a:rPr kumimoji="1" lang="zh-CN" altLang="en-US" kern="0" dirty="0" smtClean="0">
                <a:latin typeface="Monaco" charset="0"/>
                <a:ea typeface="Monaco" charset="0"/>
                <a:cs typeface="Monaco" charset="0"/>
              </a:rPr>
              <a:t> </a:t>
            </a:r>
            <a:r>
              <a:rPr kumimoji="1" lang="zh-CN" altLang="en-US" kern="0" dirty="0" smtClean="0"/>
              <a:t>，记得每次用完文件后，都要关闭文件 </a:t>
            </a:r>
            <a:r>
              <a:rPr kumimoji="1" lang="en-US" altLang="zh-CN" kern="0" dirty="0" err="1" smtClean="0">
                <a:latin typeface="Monaco" charset="0"/>
                <a:ea typeface="Monaco" charset="0"/>
                <a:cs typeface="Monaco" charset="0"/>
              </a:rPr>
              <a:t>f.close</a:t>
            </a:r>
            <a:r>
              <a:rPr kumimoji="1" lang="en-US" altLang="zh-CN" kern="0" dirty="0" smtClean="0">
                <a:latin typeface="Monaco" charset="0"/>
                <a:ea typeface="Monaco" charset="0"/>
                <a:cs typeface="Monaco" charset="0"/>
              </a:rPr>
              <a:t>()</a:t>
            </a:r>
            <a:r>
              <a:rPr kumimoji="1" lang="zh-CN" altLang="en-US" kern="0" dirty="0" smtClean="0">
                <a:latin typeface="Monaco" charset="0"/>
                <a:ea typeface="Monaco" charset="0"/>
                <a:cs typeface="Monaco" charset="0"/>
              </a:rPr>
              <a:t>。</a:t>
            </a:r>
            <a:r>
              <a:rPr kumimoji="1" lang="zh-CN" altLang="en-US" kern="0" dirty="0" smtClean="0"/>
              <a:t>否则，文件就会一直被</a:t>
            </a:r>
            <a:r>
              <a:rPr kumimoji="1" lang="en-US" altLang="zh-CN" kern="0" dirty="0" smtClean="0"/>
              <a:t>Python</a:t>
            </a:r>
            <a:r>
              <a:rPr kumimoji="1" lang="zh-CN" altLang="en-US" kern="0" dirty="0" smtClean="0"/>
              <a:t>占用，不能被其他进程使用</a:t>
            </a:r>
            <a:endParaRPr kumimoji="1" lang="zh-CN" altLang="en-US" kern="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573" y="2772197"/>
            <a:ext cx="9224281" cy="1800200"/>
          </a:xfrm>
          <a:prstGeom prst="rect">
            <a:avLst/>
          </a:prstGeom>
        </p:spPr>
      </p:pic>
    </p:spTree>
    <p:extLst>
      <p:ext uri="{BB962C8B-B14F-4D97-AF65-F5344CB8AC3E}">
        <p14:creationId xmlns:p14="http://schemas.microsoft.com/office/powerpoint/2010/main" val="16470429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a:xfrm>
            <a:off x="651114" y="1700808"/>
            <a:ext cx="11540886" cy="3384376"/>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a:t>也可以使用 </a:t>
            </a:r>
            <a:r>
              <a:rPr kumimoji="1" lang="en-US" altLang="zh-CN" kern="0" dirty="0"/>
              <a:t>with open() as f:</a:t>
            </a:r>
            <a:r>
              <a:rPr kumimoji="1" lang="zh-CN" altLang="en-US" kern="0" dirty="0"/>
              <a:t> 在操作后自动关闭文件</a:t>
            </a:r>
            <a:endParaRPr kumimoji="1" lang="en-US" altLang="zh-CN" kern="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780928"/>
            <a:ext cx="10299851" cy="2088232"/>
          </a:xfrm>
          <a:prstGeom prst="rect">
            <a:avLst/>
          </a:prstGeom>
        </p:spPr>
      </p:pic>
    </p:spTree>
    <p:extLst>
      <p:ext uri="{BB962C8B-B14F-4D97-AF65-F5344CB8AC3E}">
        <p14:creationId xmlns:p14="http://schemas.microsoft.com/office/powerpoint/2010/main" val="42441126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a:xfrm>
            <a:off x="651114" y="1700808"/>
            <a:ext cx="11540886" cy="3456384"/>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a:t>在 </a:t>
            </a:r>
            <a:r>
              <a:rPr kumimoji="1" lang="en-US" altLang="zh-CN" kern="0" dirty="0"/>
              <a:t>read()</a:t>
            </a:r>
            <a:r>
              <a:rPr kumimoji="1" lang="zh-CN" altLang="en-US" kern="0" dirty="0"/>
              <a:t> 中加入数字，可指定读取的字符数</a:t>
            </a:r>
            <a:endParaRPr kumimoji="1" lang="en-US" altLang="zh-CN" kern="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492896"/>
            <a:ext cx="10340306" cy="2238298"/>
          </a:xfrm>
          <a:prstGeom prst="rect">
            <a:avLst/>
          </a:prstGeom>
        </p:spPr>
      </p:pic>
    </p:spTree>
    <p:extLst>
      <p:ext uri="{BB962C8B-B14F-4D97-AF65-F5344CB8AC3E}">
        <p14:creationId xmlns:p14="http://schemas.microsoft.com/office/powerpoint/2010/main" val="23299395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数据的写入</a:t>
            </a:r>
            <a:endParaRPr lang="zh-CN" altLang="en-US" sz="3200" b="1" dirty="0">
              <a:solidFill>
                <a:schemeClr val="bg1"/>
              </a:solidFill>
              <a:cs typeface="+mn-cs"/>
            </a:endParaRPr>
          </a:p>
        </p:txBody>
      </p:sp>
      <p:sp>
        <p:nvSpPr>
          <p:cNvPr id="3" name="内容占位符 1"/>
          <p:cNvSpPr txBox="1">
            <a:spLocks/>
          </p:cNvSpPr>
          <p:nvPr/>
        </p:nvSpPr>
        <p:spPr>
          <a:xfrm>
            <a:off x="651114" y="1700808"/>
            <a:ext cx="11540886" cy="4248472"/>
          </a:xfrm>
          <a:prstGeom prst="rect">
            <a:avLst/>
          </a:prstGeom>
        </p:spPr>
        <p:txBody>
          <a:bodyPr>
            <a:normAutofit/>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zh-CN" altLang="en-US" kern="0" dirty="0"/>
              <a:t>写入的操作和读取是类似的，不过用的是 </a:t>
            </a:r>
            <a:r>
              <a:rPr kumimoji="1" lang="en-US" altLang="zh-CN" kern="0" dirty="0"/>
              <a:t>write()</a:t>
            </a:r>
            <a:r>
              <a:rPr kumimoji="1" lang="zh-CN" altLang="en-US" kern="0" dirty="0"/>
              <a:t> 函数，同时需要将打开文件的 </a:t>
            </a:r>
            <a:r>
              <a:rPr kumimoji="1" lang="en-US" altLang="zh-CN" kern="0" dirty="0"/>
              <a:t>mode</a:t>
            </a:r>
            <a:r>
              <a:rPr kumimoji="1" lang="zh-CN" altLang="en-US" kern="0" dirty="0"/>
              <a:t> 参数设置为 </a:t>
            </a:r>
            <a:r>
              <a:rPr kumimoji="1" lang="en-US" altLang="zh-CN" kern="0" dirty="0"/>
              <a:t>w</a:t>
            </a:r>
            <a:r>
              <a:rPr kumimoji="1" lang="zh-CN" altLang="en-US" kern="0" dirty="0"/>
              <a:t> </a:t>
            </a:r>
            <a:endParaRPr kumimoji="1" lang="en-US" altLang="zh-CN" kern="0" dirty="0"/>
          </a:p>
        </p:txBody>
      </p:sp>
      <p:sp>
        <p:nvSpPr>
          <p:cNvPr id="4"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3068960"/>
            <a:ext cx="9731774" cy="151216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2224" y="2636912"/>
            <a:ext cx="3022600" cy="2832100"/>
          </a:xfrm>
          <a:prstGeom prst="rect">
            <a:avLst/>
          </a:prstGeom>
          <a:ln>
            <a:solidFill>
              <a:schemeClr val="bg2">
                <a:lumMod val="90000"/>
              </a:schemeClr>
            </a:solidFill>
          </a:ln>
        </p:spPr>
      </p:pic>
    </p:spTree>
    <p:extLst>
      <p:ext uri="{BB962C8B-B14F-4D97-AF65-F5344CB8AC3E}">
        <p14:creationId xmlns:p14="http://schemas.microsoft.com/office/powerpoint/2010/main" val="2494785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a:spLocks/>
          </p:cNvSpPr>
          <p:nvPr/>
        </p:nvSpPr>
        <p:spPr>
          <a:xfrm>
            <a:off x="92209" y="1620069"/>
            <a:ext cx="3882462" cy="3375644"/>
          </a:xfrm>
          <a:prstGeom prst="rect">
            <a:avLst/>
          </a:prstGeom>
        </p:spPr>
        <p:txBody>
          <a:bodyPr>
            <a:normAutofit lnSpcReduction="10000"/>
          </a:bodyPr>
          <a:lstStyle>
            <a:lvl1pPr marL="340838" indent="-340838" algn="l" rtl="0" eaLnBrk="0" fontAlgn="t" hangingPunct="0">
              <a:spcBef>
                <a:spcPct val="20000"/>
              </a:spcBef>
              <a:spcAft>
                <a:spcPct val="0"/>
              </a:spcAft>
              <a:buClr>
                <a:schemeClr val="bg1"/>
              </a:buClr>
              <a:buFont typeface="Wingdings" pitchFamily="2" charset="2"/>
              <a:buChar char="l"/>
              <a:defRPr sz="2400">
                <a:solidFill>
                  <a:srgbClr val="FFFFFF"/>
                </a:solidFill>
                <a:latin typeface="黑体" pitchFamily="49" charset="-122"/>
                <a:ea typeface="黑体" pitchFamily="49" charset="-122"/>
                <a:cs typeface="+mn-cs"/>
              </a:defRPr>
            </a:lvl1pPr>
            <a:lvl2pPr marL="738492" indent="-284032"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2pPr>
            <a:lvl3pPr marL="1174031"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3pPr>
            <a:lvl4pPr marL="1628480"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4pPr>
            <a:lvl5pPr marL="2082934" indent="-265117" algn="l" rtl="0" eaLnBrk="0" fontAlgn="t" hangingPunct="0">
              <a:spcBef>
                <a:spcPct val="20000"/>
              </a:spcBef>
              <a:spcAft>
                <a:spcPct val="0"/>
              </a:spcAft>
              <a:buClr>
                <a:schemeClr val="bg1"/>
              </a:buClr>
              <a:buChar char="•"/>
              <a:defRPr sz="2000">
                <a:solidFill>
                  <a:srgbClr val="FFFFFF"/>
                </a:solidFill>
                <a:latin typeface="黑体" pitchFamily="49" charset="-122"/>
                <a:ea typeface="黑体" pitchFamily="49" charset="-122"/>
              </a:defRPr>
            </a:lvl5pPr>
            <a:lvl6pPr marL="2537402" indent="-265117" algn="l" rtl="0" fontAlgn="t">
              <a:spcBef>
                <a:spcPct val="20000"/>
              </a:spcBef>
              <a:spcAft>
                <a:spcPct val="0"/>
              </a:spcAft>
              <a:buClr>
                <a:schemeClr val="bg1"/>
              </a:buClr>
              <a:buChar char="•"/>
              <a:defRPr sz="2000">
                <a:solidFill>
                  <a:srgbClr val="FFFFFF"/>
                </a:solidFill>
                <a:latin typeface="+mn-lt"/>
                <a:ea typeface="+mn-ea"/>
              </a:defRPr>
            </a:lvl6pPr>
            <a:lvl7pPr marL="2991849" indent="-265117" algn="l" rtl="0" fontAlgn="t">
              <a:spcBef>
                <a:spcPct val="20000"/>
              </a:spcBef>
              <a:spcAft>
                <a:spcPct val="0"/>
              </a:spcAft>
              <a:buClr>
                <a:schemeClr val="bg1"/>
              </a:buClr>
              <a:buChar char="•"/>
              <a:defRPr sz="2000">
                <a:solidFill>
                  <a:srgbClr val="FFFFFF"/>
                </a:solidFill>
                <a:latin typeface="+mn-lt"/>
                <a:ea typeface="+mn-ea"/>
              </a:defRPr>
            </a:lvl7pPr>
            <a:lvl8pPr marL="3446318" indent="-265117" algn="l" rtl="0" fontAlgn="t">
              <a:spcBef>
                <a:spcPct val="20000"/>
              </a:spcBef>
              <a:spcAft>
                <a:spcPct val="0"/>
              </a:spcAft>
              <a:buClr>
                <a:schemeClr val="bg1"/>
              </a:buClr>
              <a:buChar char="•"/>
              <a:defRPr sz="2000">
                <a:solidFill>
                  <a:srgbClr val="FFFFFF"/>
                </a:solidFill>
                <a:latin typeface="+mn-lt"/>
                <a:ea typeface="+mn-ea"/>
              </a:defRPr>
            </a:lvl8pPr>
            <a:lvl9pPr marL="3900773" indent="-265117" algn="l" rtl="0" fontAlgn="t">
              <a:spcBef>
                <a:spcPct val="20000"/>
              </a:spcBef>
              <a:spcAft>
                <a:spcPct val="0"/>
              </a:spcAft>
              <a:buClr>
                <a:schemeClr val="bg1"/>
              </a:buClr>
              <a:buChar char="•"/>
              <a:defRPr sz="2000">
                <a:solidFill>
                  <a:srgbClr val="FFFFFF"/>
                </a:solidFill>
                <a:latin typeface="+mn-lt"/>
                <a:ea typeface="+mn-ea"/>
              </a:defRPr>
            </a:lvl9pPr>
          </a:lstStyle>
          <a:p>
            <a:pPr>
              <a:lnSpc>
                <a:spcPct val="150000"/>
              </a:lnSpc>
            </a:pPr>
            <a:r>
              <a:rPr kumimoji="1" lang="en-US" altLang="zh-CN" kern="0" dirty="0" smtClean="0"/>
              <a:t>Python</a:t>
            </a:r>
            <a:r>
              <a:rPr kumimoji="1" lang="zh-CN" altLang="en-US" kern="0" dirty="0" smtClean="0"/>
              <a:t>曾在</a:t>
            </a:r>
            <a:r>
              <a:rPr kumimoji="1" lang="en-US" altLang="zh-CN" kern="0" dirty="0" smtClean="0"/>
              <a:t>2007</a:t>
            </a:r>
            <a:r>
              <a:rPr kumimoji="1" lang="zh-CN" altLang="en-US" kern="0" dirty="0" smtClean="0"/>
              <a:t>年和</a:t>
            </a:r>
            <a:r>
              <a:rPr kumimoji="1" lang="en-US" altLang="zh-CN" kern="0" dirty="0" smtClean="0"/>
              <a:t>2010</a:t>
            </a:r>
            <a:r>
              <a:rPr kumimoji="1" lang="zh-CN" altLang="en-US" kern="0" dirty="0" smtClean="0"/>
              <a:t>年两度被</a:t>
            </a:r>
            <a:r>
              <a:rPr kumimoji="1" lang="en-US" altLang="zh-CN" kern="0" dirty="0" smtClean="0"/>
              <a:t>TIOBE</a:t>
            </a:r>
            <a:r>
              <a:rPr kumimoji="1" lang="zh-CN" altLang="en-US" kern="0" dirty="0" smtClean="0"/>
              <a:t>排行榜评为“年度编程语言”</a:t>
            </a:r>
            <a:endParaRPr kumimoji="1" lang="en-US" altLang="zh-CN" kern="0" dirty="0" smtClean="0"/>
          </a:p>
          <a:p>
            <a:pPr>
              <a:lnSpc>
                <a:spcPct val="150000"/>
              </a:lnSpc>
            </a:pPr>
            <a:r>
              <a:rPr kumimoji="1" lang="zh-CN" altLang="en-US" kern="0" dirty="0" smtClean="0"/>
              <a:t>现已成为了第五大流行编程语言（截至</a:t>
            </a:r>
            <a:r>
              <a:rPr kumimoji="1" lang="en-US" altLang="zh-CN" kern="0" dirty="0" smtClean="0"/>
              <a:t>2016</a:t>
            </a:r>
            <a:r>
              <a:rPr kumimoji="1" lang="zh-CN" altLang="en-US" kern="0" dirty="0" smtClean="0"/>
              <a:t>年</a:t>
            </a:r>
            <a:r>
              <a:rPr kumimoji="1" lang="en-US" altLang="zh-CN" kern="0" dirty="0" smtClean="0"/>
              <a:t>10</a:t>
            </a:r>
            <a:r>
              <a:rPr kumimoji="1" lang="zh-CN" altLang="en-US" kern="0" dirty="0" smtClean="0"/>
              <a:t>月）</a:t>
            </a:r>
            <a:endParaRPr kumimoji="1" lang="zh-CN" altLang="en-US" kern="0" dirty="0"/>
          </a:p>
        </p:txBody>
      </p:sp>
      <p:sp>
        <p:nvSpPr>
          <p:cNvPr id="3" name="矩形 28"/>
          <p:cNvSpPr/>
          <p:nvPr/>
        </p:nvSpPr>
        <p:spPr>
          <a:xfrm>
            <a:off x="-18898" y="671163"/>
            <a:ext cx="510214" cy="598302"/>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矩形 3"/>
          <p:cNvSpPr/>
          <p:nvPr/>
        </p:nvSpPr>
        <p:spPr>
          <a:xfrm>
            <a:off x="479376" y="671163"/>
            <a:ext cx="5400600" cy="5983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Freeform 83"/>
          <p:cNvSpPr>
            <a:spLocks noChangeArrowheads="1"/>
          </p:cNvSpPr>
          <p:nvPr/>
        </p:nvSpPr>
        <p:spPr bwMode="auto">
          <a:xfrm>
            <a:off x="92209" y="826314"/>
            <a:ext cx="288000" cy="288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prstClr val="black"/>
              </a:solidFill>
            </a:endParaRPr>
          </a:p>
        </p:txBody>
      </p:sp>
      <p:sp>
        <p:nvSpPr>
          <p:cNvPr id="6" name="文本框 5"/>
          <p:cNvSpPr txBox="1"/>
          <p:nvPr/>
        </p:nvSpPr>
        <p:spPr>
          <a:xfrm>
            <a:off x="953786" y="709485"/>
            <a:ext cx="4710166" cy="523220"/>
          </a:xfrm>
          <a:prstGeom prst="rect">
            <a:avLst/>
          </a:prstGeom>
          <a:noFill/>
        </p:spPr>
        <p:txBody>
          <a:bodyPr wrap="square" rtlCol="0">
            <a:spAutoFit/>
          </a:bodyPr>
          <a:lstStyle/>
          <a:p>
            <a:r>
              <a:rPr lang="en-US" altLang="zh-CN" sz="2800" dirty="0" smtClean="0">
                <a:solidFill>
                  <a:prstClr val="white"/>
                </a:solidFill>
                <a:latin typeface="微软雅黑 Light" panose="020B0502040204020203" pitchFamily="34" charset="-122"/>
                <a:ea typeface="微软雅黑 Light" panose="020B0502040204020203" pitchFamily="34" charset="-122"/>
              </a:rPr>
              <a:t>Python</a:t>
            </a:r>
            <a:r>
              <a:rPr lang="zh-CN" altLang="en-US" sz="2800" dirty="0" smtClean="0">
                <a:solidFill>
                  <a:prstClr val="white"/>
                </a:solidFill>
                <a:latin typeface="微软雅黑 Light" panose="020B0502040204020203" pitchFamily="34" charset="-122"/>
                <a:ea typeface="微软雅黑 Light" panose="020B0502040204020203" pitchFamily="34" charset="-122"/>
              </a:rPr>
              <a:t>语言的</a:t>
            </a:r>
            <a:r>
              <a:rPr lang="en-US" altLang="zh-CN" sz="2800" dirty="0" smtClean="0">
                <a:solidFill>
                  <a:prstClr val="white"/>
                </a:solidFill>
                <a:latin typeface="微软雅黑 Light" panose="020B0502040204020203" pitchFamily="34" charset="-122"/>
                <a:ea typeface="微软雅黑 Light" panose="020B0502040204020203" pitchFamily="34" charset="-122"/>
              </a:rPr>
              <a:t>TIOBE</a:t>
            </a:r>
            <a:r>
              <a:rPr lang="zh-CN" altLang="en-US" sz="2800" dirty="0" smtClean="0">
                <a:solidFill>
                  <a:prstClr val="white"/>
                </a:solidFill>
                <a:latin typeface="微软雅黑 Light" panose="020B0502040204020203" pitchFamily="34" charset="-122"/>
                <a:ea typeface="微软雅黑 Light" panose="020B0502040204020203" pitchFamily="34" charset="-122"/>
              </a:rPr>
              <a:t> </a:t>
            </a:r>
            <a:r>
              <a:rPr lang="en-US" altLang="zh-CN" sz="2800" dirty="0" smtClean="0">
                <a:solidFill>
                  <a:prstClr val="white"/>
                </a:solidFill>
                <a:latin typeface="微软雅黑 Light" panose="020B0502040204020203" pitchFamily="34" charset="-122"/>
                <a:ea typeface="微软雅黑 Light" panose="020B0502040204020203" pitchFamily="34" charset="-122"/>
              </a:rPr>
              <a:t>INDEX</a:t>
            </a:r>
            <a:endParaRPr lang="zh-CN" altLang="en-US" sz="2800" dirty="0">
              <a:solidFill>
                <a:prstClr val="white"/>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266" y="1421286"/>
            <a:ext cx="4193891" cy="4303239"/>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158" y="1412776"/>
            <a:ext cx="3712282" cy="4311749"/>
          </a:xfrm>
          <a:prstGeom prst="rect">
            <a:avLst/>
          </a:prstGeom>
        </p:spPr>
      </p:pic>
    </p:spTree>
    <p:extLst>
      <p:ext uri="{BB962C8B-B14F-4D97-AF65-F5344CB8AC3E}">
        <p14:creationId xmlns:p14="http://schemas.microsoft.com/office/powerpoint/2010/main" val="10680764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文本文件的操作</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651114" y="1556792"/>
            <a:ext cx="11061510" cy="48720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zh-CN" altLang="en-US" sz="2400" kern="0" dirty="0" smtClean="0">
                <a:solidFill>
                  <a:srgbClr val="FFFFFF"/>
                </a:solidFill>
                <a:latin typeface="黑体" pitchFamily="49" charset="-122"/>
                <a:ea typeface="黑体" pitchFamily="49" charset="-122"/>
              </a:rPr>
              <a:t> 常见</a:t>
            </a:r>
            <a:r>
              <a:rPr kumimoji="1" lang="zh-CN" altLang="en-US" sz="2400" kern="0" dirty="0">
                <a:solidFill>
                  <a:srgbClr val="FFFFFF"/>
                </a:solidFill>
                <a:latin typeface="黑体" pitchFamily="49" charset="-122"/>
                <a:ea typeface="黑体" pitchFamily="49" charset="-122"/>
              </a:rPr>
              <a:t>的数据文件包括 </a:t>
            </a:r>
            <a:r>
              <a:rPr kumimoji="1" lang="en-US" altLang="zh-CN" sz="2400" kern="0" dirty="0">
                <a:solidFill>
                  <a:srgbClr val="FFFFFF"/>
                </a:solidFill>
                <a:latin typeface="黑体" pitchFamily="49" charset="-122"/>
                <a:ea typeface="黑体" pitchFamily="49" charset="-122"/>
              </a:rPr>
              <a:t>txt</a:t>
            </a:r>
            <a:r>
              <a:rPr kumimoji="1" lang="zh-CN" altLang="en-US" sz="2400" kern="0" dirty="0">
                <a:solidFill>
                  <a:srgbClr val="FFFFFF"/>
                </a:solidFill>
                <a:latin typeface="黑体" pitchFamily="49" charset="-122"/>
                <a:ea typeface="黑体" pitchFamily="49" charset="-122"/>
              </a:rPr>
              <a:t> </a:t>
            </a:r>
            <a:r>
              <a:rPr kumimoji="1" lang="zh-CN" altLang="en-US" sz="2400" kern="0" dirty="0">
                <a:solidFill>
                  <a:srgbClr val="FFFFFF"/>
                </a:solidFill>
                <a:latin typeface="黑体" pitchFamily="49" charset="-122"/>
                <a:ea typeface="黑体" pitchFamily="49" charset="-122"/>
              </a:rPr>
              <a:t>格式或者 </a:t>
            </a:r>
            <a:r>
              <a:rPr kumimoji="1" lang="en-US" altLang="zh-CN" sz="2400" kern="0" dirty="0">
                <a:solidFill>
                  <a:srgbClr val="FFFFFF"/>
                </a:solidFill>
                <a:latin typeface="黑体" pitchFamily="49" charset="-122"/>
                <a:ea typeface="黑体" pitchFamily="49" charset="-122"/>
              </a:rPr>
              <a:t>csv</a:t>
            </a:r>
            <a:r>
              <a:rPr kumimoji="1" lang="zh-CN" altLang="en-US" sz="2400" kern="0" dirty="0">
                <a:solidFill>
                  <a:srgbClr val="FFFFFF"/>
                </a:solidFill>
                <a:latin typeface="黑体" pitchFamily="49" charset="-122"/>
                <a:ea typeface="黑体" pitchFamily="49" charset="-122"/>
              </a:rPr>
              <a:t>（逗号分隔值文件格式）</a:t>
            </a:r>
            <a:r>
              <a:rPr kumimoji="1" lang="zh-CN" altLang="en-US" sz="2400" kern="0" dirty="0">
                <a:solidFill>
                  <a:srgbClr val="FFFFFF"/>
                </a:solidFill>
                <a:latin typeface="黑体" pitchFamily="49" charset="-122"/>
                <a:ea typeface="黑体" pitchFamily="49" charset="-122"/>
              </a:rPr>
              <a:t>格式文</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80" y="2481969"/>
            <a:ext cx="8357146" cy="3719339"/>
          </a:xfrm>
          <a:prstGeom prst="rect">
            <a:avLst/>
          </a:prstGeom>
          <a:ln>
            <a:solidFill>
              <a:schemeClr val="bg2">
                <a:lumMod val="90000"/>
              </a:schemeClr>
            </a:solidFill>
          </a:ln>
        </p:spPr>
      </p:pic>
    </p:spTree>
    <p:extLst>
      <p:ext uri="{BB962C8B-B14F-4D97-AF65-F5344CB8AC3E}">
        <p14:creationId xmlns:p14="http://schemas.microsoft.com/office/powerpoint/2010/main" val="4826869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文本文件的读取</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4" name="内容占位符 1"/>
          <p:cNvSpPr txBox="1">
            <a:spLocks/>
          </p:cNvSpPr>
          <p:nvPr/>
        </p:nvSpPr>
        <p:spPr>
          <a:xfrm>
            <a:off x="651114" y="1556792"/>
            <a:ext cx="11061510" cy="496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通过 </a:t>
            </a:r>
            <a:r>
              <a:rPr kumimoji="1" lang="en-US" altLang="zh-CN" sz="2400" kern="0" dirty="0">
                <a:solidFill>
                  <a:srgbClr val="FFFFFF"/>
                </a:solidFill>
                <a:latin typeface="黑体" pitchFamily="49" charset="-122"/>
                <a:ea typeface="黑体" pitchFamily="49" charset="-122"/>
              </a:rPr>
              <a:t>open()</a:t>
            </a:r>
            <a:r>
              <a:rPr kumimoji="1" lang="zh-CN" altLang="en-US" sz="2400" kern="0" dirty="0">
                <a:solidFill>
                  <a:srgbClr val="FFFFFF"/>
                </a:solidFill>
                <a:latin typeface="黑体" pitchFamily="49" charset="-122"/>
                <a:ea typeface="黑体" pitchFamily="49" charset="-122"/>
              </a:rPr>
              <a:t> 函数</a:t>
            </a:r>
            <a:r>
              <a:rPr kumimoji="1" lang="zh-CN" altLang="en-US" sz="2400" kern="0" dirty="0">
                <a:solidFill>
                  <a:srgbClr val="FFFFFF"/>
                </a:solidFill>
                <a:latin typeface="黑体" pitchFamily="49" charset="-122"/>
                <a:ea typeface="黑体" pitchFamily="49" charset="-122"/>
              </a:rPr>
              <a:t>打开文件，返回文件</a:t>
            </a:r>
            <a:r>
              <a:rPr kumimoji="1" lang="zh-CN" altLang="en-US" sz="2400" kern="0" dirty="0">
                <a:solidFill>
                  <a:srgbClr val="FFFFFF"/>
                </a:solidFill>
                <a:latin typeface="黑体" pitchFamily="49" charset="-122"/>
                <a:ea typeface="黑体" pitchFamily="49" charset="-122"/>
              </a:rPr>
              <a:t>对象</a:t>
            </a:r>
            <a:endParaRPr kumimoji="1" lang="en-US" altLang="zh-CN" sz="2400" kern="0" dirty="0">
              <a:solidFill>
                <a:srgbClr val="FFFFFF"/>
              </a:solidFill>
              <a:latin typeface="黑体" pitchFamily="49" charset="-122"/>
              <a:ea typeface="黑体" pitchFamily="49" charset="-122"/>
            </a:endParaRPr>
          </a:p>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对</a:t>
            </a:r>
            <a:r>
              <a:rPr kumimoji="1" lang="zh-CN" altLang="en-US" sz="2400" kern="0" dirty="0">
                <a:solidFill>
                  <a:srgbClr val="FFFFFF"/>
                </a:solidFill>
                <a:latin typeface="黑体" pitchFamily="49" charset="-122"/>
                <a:ea typeface="黑体" pitchFamily="49" charset="-122"/>
              </a:rPr>
              <a:t>文件对象进行读取操作，除了前面介绍</a:t>
            </a:r>
            <a:r>
              <a:rPr kumimoji="1" lang="zh-CN" altLang="en-US" sz="2400" kern="0" dirty="0">
                <a:solidFill>
                  <a:srgbClr val="FFFFFF"/>
                </a:solidFill>
                <a:latin typeface="黑体" pitchFamily="49" charset="-122"/>
                <a:ea typeface="黑体" pitchFamily="49" charset="-122"/>
              </a:rPr>
              <a:t>的 </a:t>
            </a:r>
            <a:r>
              <a:rPr kumimoji="1" lang="en-US" altLang="zh-CN" sz="2400" kern="0" dirty="0">
                <a:solidFill>
                  <a:srgbClr val="FFFFFF"/>
                </a:solidFill>
                <a:latin typeface="黑体" pitchFamily="49" charset="-122"/>
                <a:ea typeface="黑体" pitchFamily="49" charset="-122"/>
              </a:rPr>
              <a:t>read()</a:t>
            </a:r>
            <a:r>
              <a:rPr kumimoji="1" lang="zh-CN" altLang="en-US" sz="2400" kern="0" dirty="0">
                <a:solidFill>
                  <a:srgbClr val="FFFFFF"/>
                </a:solidFill>
                <a:latin typeface="黑体" pitchFamily="49" charset="-122"/>
                <a:ea typeface="黑体" pitchFamily="49" charset="-122"/>
              </a:rPr>
              <a:t> 之外</a:t>
            </a:r>
            <a:r>
              <a:rPr kumimoji="1" lang="zh-CN" altLang="en-US" sz="2400" kern="0" dirty="0">
                <a:solidFill>
                  <a:srgbClr val="FFFFFF"/>
                </a:solidFill>
                <a:latin typeface="黑体" pitchFamily="49" charset="-122"/>
                <a:ea typeface="黑体" pitchFamily="49" charset="-122"/>
              </a:rPr>
              <a:t>还有两种读取数据的</a:t>
            </a:r>
            <a:r>
              <a:rPr kumimoji="1" lang="zh-CN" altLang="en-US" sz="2400" kern="0" dirty="0">
                <a:solidFill>
                  <a:srgbClr val="FFFFFF"/>
                </a:solidFill>
                <a:latin typeface="黑体" pitchFamily="49" charset="-122"/>
                <a:ea typeface="黑体" pitchFamily="49" charset="-122"/>
              </a:rPr>
              <a:t>方法：</a:t>
            </a:r>
            <a:r>
              <a:rPr kumimoji="1" lang="zh-CN" altLang="en-US" sz="2400" kern="0" dirty="0">
                <a:solidFill>
                  <a:srgbClr val="FFFFFF"/>
                </a:solidFill>
                <a:latin typeface="黑体" pitchFamily="49" charset="-122"/>
                <a:ea typeface="黑体" pitchFamily="49" charset="-122"/>
              </a:rPr>
              <a:t> </a:t>
            </a:r>
            <a:r>
              <a:rPr kumimoji="1" lang="en-US" altLang="zh-CN" sz="2400" kern="0" dirty="0" err="1">
                <a:solidFill>
                  <a:srgbClr val="FFFFFF"/>
                </a:solidFill>
                <a:latin typeface="黑体" pitchFamily="49" charset="-122"/>
                <a:ea typeface="黑体" pitchFamily="49" charset="-122"/>
              </a:rPr>
              <a:t>readline</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是</a:t>
            </a:r>
            <a:r>
              <a:rPr kumimoji="1" lang="zh-CN" altLang="en-US" sz="2400" kern="0" dirty="0">
                <a:solidFill>
                  <a:srgbClr val="FFFFFF"/>
                </a:solidFill>
                <a:latin typeface="黑体" pitchFamily="49" charset="-122"/>
                <a:ea typeface="黑体" pitchFamily="49" charset="-122"/>
              </a:rPr>
              <a:t>每次读入一条数据的方式</a:t>
            </a:r>
            <a:r>
              <a:rPr kumimoji="1" lang="zh-CN" altLang="en-US" sz="2400" kern="0" dirty="0">
                <a:solidFill>
                  <a:srgbClr val="FFFFFF"/>
                </a:solidFill>
                <a:latin typeface="黑体" pitchFamily="49" charset="-122"/>
                <a:ea typeface="黑体" pitchFamily="49" charset="-122"/>
              </a:rPr>
              <a:t>， </a:t>
            </a:r>
            <a:r>
              <a:rPr kumimoji="1" lang="en-US" altLang="zh-CN" sz="2400" kern="0" dirty="0" err="1">
                <a:solidFill>
                  <a:srgbClr val="FFFFFF"/>
                </a:solidFill>
                <a:latin typeface="黑体" pitchFamily="49" charset="-122"/>
                <a:ea typeface="黑体" pitchFamily="49" charset="-122"/>
              </a:rPr>
              <a:t>readlines</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是</a:t>
            </a:r>
            <a:r>
              <a:rPr kumimoji="1" lang="zh-CN" altLang="en-US" sz="2400" kern="0" dirty="0">
                <a:solidFill>
                  <a:srgbClr val="FFFFFF"/>
                </a:solidFill>
                <a:latin typeface="黑体" pitchFamily="49" charset="-122"/>
                <a:ea typeface="黑体" pitchFamily="49" charset="-122"/>
              </a:rPr>
              <a:t>一次性读入文件所有数据</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93" y="3933056"/>
            <a:ext cx="10696461" cy="2736304"/>
          </a:xfrm>
          <a:prstGeom prst="rect">
            <a:avLst/>
          </a:prstGeom>
        </p:spPr>
      </p:pic>
    </p:spTree>
    <p:extLst>
      <p:ext uri="{BB962C8B-B14F-4D97-AF65-F5344CB8AC3E}">
        <p14:creationId xmlns:p14="http://schemas.microsoft.com/office/powerpoint/2010/main" val="36162146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651114" y="1556792"/>
            <a:ext cx="11061510" cy="4176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 </a:t>
            </a:r>
            <a:r>
              <a:rPr kumimoji="1" lang="en-US" altLang="zh-CN" sz="2400" kern="0" dirty="0" err="1">
                <a:solidFill>
                  <a:srgbClr val="FFFFFF"/>
                </a:solidFill>
                <a:latin typeface="黑体" pitchFamily="49" charset="-122"/>
                <a:ea typeface="黑体" pitchFamily="49" charset="-122"/>
              </a:rPr>
              <a:t>readlines</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读取后得到的是每行数据组成的列表，但是一行样本数据全部存储为一个字符串，并且数据读入后并没有将换行符去掉（</a:t>
            </a:r>
            <a:r>
              <a:rPr kumimoji="1" lang="en-US" altLang="zh-CN" sz="2400" kern="0" dirty="0">
                <a:solidFill>
                  <a:srgbClr val="FFFFFF"/>
                </a:solidFill>
                <a:latin typeface="黑体" pitchFamily="49" charset="-122"/>
                <a:ea typeface="黑体" pitchFamily="49" charset="-122"/>
              </a:rPr>
              <a:t>windows</a:t>
            </a:r>
            <a:r>
              <a:rPr kumimoji="1" lang="zh-CN" altLang="en-US" sz="2400" kern="0" dirty="0">
                <a:solidFill>
                  <a:srgbClr val="FFFFFF"/>
                </a:solidFill>
                <a:latin typeface="黑体" pitchFamily="49" charset="-122"/>
                <a:ea typeface="黑体" pitchFamily="49" charset="-122"/>
              </a:rPr>
              <a:t>系统的换行符是 </a:t>
            </a:r>
            <a:r>
              <a:rPr kumimoji="1" lang="en-US" altLang="zh-CN" sz="2400" kern="0" dirty="0">
                <a:solidFill>
                  <a:srgbClr val="FFFFFF"/>
                </a:solidFill>
                <a:latin typeface="黑体" pitchFamily="49" charset="-122"/>
                <a:ea typeface="黑体" pitchFamily="49" charset="-122"/>
              </a:rPr>
              <a:t>\r\n</a:t>
            </a:r>
            <a:r>
              <a:rPr kumimoji="1" lang="zh-CN" altLang="en-US" sz="2400" kern="0" dirty="0">
                <a:solidFill>
                  <a:srgbClr val="FFFFFF"/>
                </a:solidFill>
                <a:latin typeface="黑体" pitchFamily="49" charset="-122"/>
                <a:ea typeface="黑体" pitchFamily="49" charset="-122"/>
              </a:rPr>
              <a:t> ，</a:t>
            </a:r>
            <a:r>
              <a:rPr kumimoji="1" lang="en-US" altLang="zh-CN" sz="2400" kern="0" dirty="0" err="1">
                <a:solidFill>
                  <a:srgbClr val="FFFFFF"/>
                </a:solidFill>
                <a:latin typeface="黑体" pitchFamily="49" charset="-122"/>
                <a:ea typeface="黑体" pitchFamily="49" charset="-122"/>
              </a:rPr>
              <a:t>linux</a:t>
            </a:r>
            <a:r>
              <a:rPr kumimoji="1" lang="zh-CN" altLang="en-US" sz="2400" kern="0" dirty="0">
                <a:solidFill>
                  <a:srgbClr val="FFFFFF"/>
                </a:solidFill>
                <a:latin typeface="黑体" pitchFamily="49" charset="-122"/>
                <a:ea typeface="黑体" pitchFamily="49" charset="-122"/>
              </a:rPr>
              <a:t>系统的换行符号是 </a:t>
            </a:r>
            <a:r>
              <a:rPr kumimoji="1" lang="en-US" altLang="zh-CN" sz="2400" kern="0" dirty="0">
                <a:solidFill>
                  <a:srgbClr val="FFFFFF"/>
                </a:solidFill>
                <a:latin typeface="黑体" pitchFamily="49" charset="-122"/>
                <a:ea typeface="黑体" pitchFamily="49" charset="-122"/>
              </a:rPr>
              <a:t>\n</a:t>
            </a:r>
            <a:r>
              <a:rPr kumimoji="1" lang="zh-CN" altLang="en-US" sz="2400" kern="0" dirty="0">
                <a:solidFill>
                  <a:srgbClr val="FFFFFF"/>
                </a:solidFill>
                <a:latin typeface="黑体" pitchFamily="49" charset="-122"/>
                <a:ea typeface="黑体" pitchFamily="49" charset="-122"/>
              </a:rPr>
              <a:t>）</a:t>
            </a:r>
            <a:endParaRPr kumimoji="1" lang="en-US" altLang="zh-CN" sz="2400" kern="0" dirty="0">
              <a:solidFill>
                <a:srgbClr val="FFFFFF"/>
              </a:solidFill>
              <a:latin typeface="黑体" pitchFamily="49" charset="-122"/>
              <a:ea typeface="黑体" pitchFamily="49" charset="-122"/>
            </a:endParaRPr>
          </a:p>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在读入数据之后，用 </a:t>
            </a:r>
            <a:r>
              <a:rPr kumimoji="1" lang="en-US" altLang="zh-CN" sz="2400" kern="0" dirty="0">
                <a:solidFill>
                  <a:srgbClr val="FFFFFF"/>
                </a:solidFill>
                <a:latin typeface="黑体" pitchFamily="49" charset="-122"/>
                <a:ea typeface="黑体" pitchFamily="49" charset="-122"/>
              </a:rPr>
              <a:t>for</a:t>
            </a:r>
            <a:r>
              <a:rPr kumimoji="1" lang="zh-CN" altLang="en-US" sz="2400" kern="0" dirty="0">
                <a:solidFill>
                  <a:srgbClr val="FFFFFF"/>
                </a:solidFill>
                <a:latin typeface="黑体" pitchFamily="49" charset="-122"/>
                <a:ea typeface="黑体" pitchFamily="49" charset="-122"/>
              </a:rPr>
              <a:t> 循环对每一个元素去除换行符，并将每一个变量值用字符串处理方法 </a:t>
            </a:r>
            <a:r>
              <a:rPr kumimoji="1" lang="en-US" altLang="zh-CN" sz="2400" kern="0" dirty="0">
                <a:solidFill>
                  <a:srgbClr val="FFFFFF"/>
                </a:solidFill>
                <a:latin typeface="黑体" pitchFamily="49" charset="-122"/>
                <a:ea typeface="黑体" pitchFamily="49" charset="-122"/>
              </a:rPr>
              <a:t>.split()</a:t>
            </a:r>
            <a:r>
              <a:rPr kumimoji="1" lang="zh-CN" altLang="en-US" sz="2400" kern="0" dirty="0">
                <a:solidFill>
                  <a:srgbClr val="FFFFFF"/>
                </a:solidFill>
                <a:latin typeface="黑体" pitchFamily="49" charset="-122"/>
                <a:ea typeface="黑体" pitchFamily="49" charset="-122"/>
              </a:rPr>
              <a:t> 分隔开来</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71053" b="15790"/>
          <a:stretch/>
        </p:blipFill>
        <p:spPr>
          <a:xfrm>
            <a:off x="752514" y="4941168"/>
            <a:ext cx="10696461" cy="360040"/>
          </a:xfrm>
          <a:prstGeom prst="rect">
            <a:avLst/>
          </a:prstGeom>
        </p:spPr>
      </p:pic>
    </p:spTree>
    <p:extLst>
      <p:ext uri="{BB962C8B-B14F-4D97-AF65-F5344CB8AC3E}">
        <p14:creationId xmlns:p14="http://schemas.microsoft.com/office/powerpoint/2010/main" val="11473411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651114" y="1556792"/>
            <a:ext cx="11061510" cy="48720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 </a:t>
            </a:r>
            <a:r>
              <a:rPr kumimoji="1" lang="en-US" altLang="zh-CN" sz="2400" kern="0" dirty="0">
                <a:solidFill>
                  <a:srgbClr val="FFFFFF"/>
                </a:solidFill>
                <a:latin typeface="黑体" pitchFamily="49" charset="-122"/>
                <a:ea typeface="黑体" pitchFamily="49" charset="-122"/>
              </a:rPr>
              <a:t>.strip()</a:t>
            </a:r>
            <a:r>
              <a:rPr kumimoji="1" lang="zh-CN" altLang="en-US" sz="2400" kern="0" dirty="0">
                <a:solidFill>
                  <a:srgbClr val="FFFFFF"/>
                </a:solidFill>
                <a:latin typeface="黑体" pitchFamily="49" charset="-122"/>
                <a:ea typeface="黑体" pitchFamily="49" charset="-122"/>
              </a:rPr>
              <a:t> 本身</a:t>
            </a:r>
            <a:r>
              <a:rPr kumimoji="1" lang="zh-CN" altLang="en-US" sz="2400" kern="0" dirty="0">
                <a:solidFill>
                  <a:srgbClr val="FFFFFF"/>
                </a:solidFill>
                <a:latin typeface="黑体" pitchFamily="49" charset="-122"/>
                <a:ea typeface="黑体" pitchFamily="49" charset="-122"/>
              </a:rPr>
              <a:t>是一个对字符串指定字符去除的方法，但括号里参数为空的时候，就会去</a:t>
            </a:r>
            <a:r>
              <a:rPr kumimoji="1" lang="zh-CN" altLang="en-US" sz="2400" kern="0" dirty="0">
                <a:solidFill>
                  <a:srgbClr val="FFFFFF"/>
                </a:solidFill>
                <a:latin typeface="黑体" pitchFamily="49" charset="-122"/>
                <a:ea typeface="黑体" pitchFamily="49" charset="-122"/>
              </a:rPr>
              <a:t>除 </a:t>
            </a:r>
            <a:r>
              <a:rPr kumimoji="1" lang="en-US" altLang="zh-CN" sz="2400" kern="0" dirty="0">
                <a:solidFill>
                  <a:srgbClr val="FFFFFF"/>
                </a:solidFill>
                <a:latin typeface="黑体" pitchFamily="49" charset="-122"/>
                <a:ea typeface="黑体" pitchFamily="49" charset="-122"/>
              </a:rPr>
              <a:t>\</a:t>
            </a:r>
            <a:r>
              <a:rPr kumimoji="1" lang="en-US" altLang="zh-CN" sz="2400" kern="0" dirty="0">
                <a:solidFill>
                  <a:srgbClr val="FFFFFF"/>
                </a:solidFill>
                <a:latin typeface="黑体" pitchFamily="49" charset="-122"/>
                <a:ea typeface="黑体" pitchFamily="49" charset="-122"/>
              </a:rPr>
              <a:t>r \n \t  </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59" y="2996952"/>
            <a:ext cx="10359677" cy="3024336"/>
          </a:xfrm>
          <a:prstGeom prst="rect">
            <a:avLst/>
          </a:prstGeom>
        </p:spPr>
      </p:pic>
    </p:spTree>
    <p:extLst>
      <p:ext uri="{BB962C8B-B14F-4D97-AF65-F5344CB8AC3E}">
        <p14:creationId xmlns:p14="http://schemas.microsoft.com/office/powerpoint/2010/main" val="19760272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文本文件的写入</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651114" y="1556792"/>
            <a:ext cx="11061510" cy="496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设置参数 </a:t>
            </a:r>
            <a:r>
              <a:rPr kumimoji="1" lang="en-US" altLang="zh-CN" sz="2400" kern="0" dirty="0">
                <a:solidFill>
                  <a:srgbClr val="FFFFFF"/>
                </a:solidFill>
                <a:latin typeface="黑体" pitchFamily="49" charset="-122"/>
                <a:ea typeface="黑体" pitchFamily="49" charset="-122"/>
              </a:rPr>
              <a:t>mode=w</a:t>
            </a:r>
            <a:r>
              <a:rPr kumimoji="1" lang="zh-CN" altLang="en-US"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a:t>
            </a:r>
            <a:r>
              <a:rPr kumimoji="1" lang="en-US" altLang="zh-CN" sz="2400" kern="0" dirty="0">
                <a:solidFill>
                  <a:srgbClr val="FFFFFF"/>
                </a:solidFill>
                <a:latin typeface="黑体" pitchFamily="49" charset="-122"/>
                <a:ea typeface="黑体" pitchFamily="49" charset="-122"/>
              </a:rPr>
              <a:t>write()</a:t>
            </a:r>
            <a:r>
              <a:rPr kumimoji="1" lang="zh-CN" altLang="en-US" sz="2400" kern="0" dirty="0">
                <a:solidFill>
                  <a:srgbClr val="FFFFFF"/>
                </a:solidFill>
                <a:latin typeface="黑体" pitchFamily="49" charset="-122"/>
                <a:ea typeface="黑体" pitchFamily="49" charset="-122"/>
              </a:rPr>
              <a:t> 、 </a:t>
            </a:r>
            <a:r>
              <a:rPr kumimoji="1" lang="en-US" altLang="zh-CN" sz="2400" kern="0" dirty="0" err="1">
                <a:solidFill>
                  <a:srgbClr val="FFFFFF"/>
                </a:solidFill>
                <a:latin typeface="黑体" pitchFamily="49" charset="-122"/>
                <a:ea typeface="黑体" pitchFamily="49" charset="-122"/>
              </a:rPr>
              <a:t>writelines</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a:t>
            </a:r>
            <a:r>
              <a:rPr kumimoji="1" lang="en-US" altLang="zh-CN" sz="2400" kern="0" dirty="0">
                <a:solidFill>
                  <a:srgbClr val="FFFFFF"/>
                </a:solidFill>
                <a:latin typeface="黑体" pitchFamily="49" charset="-122"/>
                <a:ea typeface="黑体" pitchFamily="49" charset="-122"/>
              </a:rPr>
              <a:t> </a:t>
            </a:r>
            <a:r>
              <a:rPr kumimoji="1" lang="zh-CN" altLang="en-US" sz="2400" kern="0" dirty="0">
                <a:solidFill>
                  <a:srgbClr val="FFFFFF"/>
                </a:solidFill>
                <a:latin typeface="黑体" pitchFamily="49" charset="-122"/>
                <a:ea typeface="黑体" pitchFamily="49" charset="-122"/>
              </a:rPr>
              <a:t>是两个对文件对象的写入数据的方法</a:t>
            </a:r>
            <a:r>
              <a:rPr kumimoji="1" lang="zh-CN" altLang="en-US" sz="2400" kern="0" dirty="0">
                <a:solidFill>
                  <a:srgbClr val="FFFFFF"/>
                </a:solidFill>
                <a:latin typeface="黑体" pitchFamily="49" charset="-122"/>
                <a:ea typeface="黑体" pitchFamily="49" charset="-122"/>
              </a:rPr>
              <a:t>。</a:t>
            </a:r>
            <a:r>
              <a:rPr kumimoji="1" lang="en-US" altLang="zh-CN" sz="2400" kern="0" dirty="0">
                <a:solidFill>
                  <a:srgbClr val="FFFFFF"/>
                </a:solidFill>
                <a:latin typeface="黑体" pitchFamily="49" charset="-122"/>
                <a:ea typeface="黑体" pitchFamily="49" charset="-122"/>
              </a:rPr>
              <a:t>write()</a:t>
            </a:r>
            <a:r>
              <a:rPr kumimoji="1" lang="zh-CN" altLang="en-US" sz="2400" kern="0" dirty="0">
                <a:solidFill>
                  <a:srgbClr val="FFFFFF"/>
                </a:solidFill>
                <a:latin typeface="黑体" pitchFamily="49" charset="-122"/>
                <a:ea typeface="黑体" pitchFamily="49" charset="-122"/>
              </a:rPr>
              <a:t> 是</a:t>
            </a:r>
            <a:r>
              <a:rPr kumimoji="1" lang="zh-CN" altLang="en-US" sz="2400" kern="0" dirty="0">
                <a:solidFill>
                  <a:srgbClr val="FFFFFF"/>
                </a:solidFill>
                <a:latin typeface="黑体" pitchFamily="49" charset="-122"/>
                <a:ea typeface="黑体" pitchFamily="49" charset="-122"/>
              </a:rPr>
              <a:t>逐次写入</a:t>
            </a:r>
            <a:r>
              <a:rPr kumimoji="1" lang="zh-CN" altLang="en-US" sz="2400" kern="0" dirty="0">
                <a:solidFill>
                  <a:srgbClr val="FFFFFF"/>
                </a:solidFill>
                <a:latin typeface="黑体" pitchFamily="49" charset="-122"/>
                <a:ea typeface="黑体" pitchFamily="49" charset="-122"/>
              </a:rPr>
              <a:t>， </a:t>
            </a:r>
            <a:r>
              <a:rPr kumimoji="1" lang="en-US" altLang="zh-CN" sz="2400" kern="0" dirty="0" err="1">
                <a:solidFill>
                  <a:srgbClr val="FFFFFF"/>
                </a:solidFill>
                <a:latin typeface="黑体" pitchFamily="49" charset="-122"/>
                <a:ea typeface="黑体" pitchFamily="49" charset="-122"/>
              </a:rPr>
              <a:t>writelines</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可</a:t>
            </a:r>
            <a:r>
              <a:rPr kumimoji="1" lang="zh-CN" altLang="en-US" sz="2400" kern="0" dirty="0">
                <a:solidFill>
                  <a:srgbClr val="FFFFFF"/>
                </a:solidFill>
                <a:latin typeface="黑体" pitchFamily="49" charset="-122"/>
                <a:ea typeface="黑体" pitchFamily="49" charset="-122"/>
              </a:rPr>
              <a:t>对一个列表里的所有数据一次性写入文件</a:t>
            </a:r>
            <a:r>
              <a:rPr kumimoji="1" lang="zh-CN" altLang="en-US" sz="2400" kern="0" dirty="0">
                <a:solidFill>
                  <a:srgbClr val="FFFFFF"/>
                </a:solidFill>
                <a:latin typeface="黑体" pitchFamily="49" charset="-122"/>
                <a:ea typeface="黑体" pitchFamily="49" charset="-122"/>
              </a:rPr>
              <a:t>中</a:t>
            </a:r>
            <a:endParaRPr kumimoji="1" lang="en-US" altLang="zh-CN" sz="2400" kern="0" dirty="0">
              <a:solidFill>
                <a:srgbClr val="FFFFFF"/>
              </a:solidFill>
              <a:latin typeface="黑体" pitchFamily="49" charset="-122"/>
              <a:ea typeface="黑体" pitchFamily="49" charset="-122"/>
            </a:endParaRPr>
          </a:p>
          <a:p>
            <a:pPr>
              <a:lnSpc>
                <a:spcPct val="150000"/>
              </a:lnSpc>
            </a:pPr>
            <a:r>
              <a:rPr kumimoji="1" lang="zh-CN" altLang="en-US" sz="2400" kern="0" dirty="0">
                <a:solidFill>
                  <a:srgbClr val="FFFFFF"/>
                </a:solidFill>
                <a:latin typeface="黑体" pitchFamily="49" charset="-122"/>
                <a:ea typeface="黑体" pitchFamily="49" charset="-122"/>
              </a:rPr>
              <a:t>如果</a:t>
            </a:r>
            <a:r>
              <a:rPr kumimoji="1" lang="zh-CN" altLang="en-US" sz="2400" kern="0" dirty="0">
                <a:solidFill>
                  <a:srgbClr val="FFFFFF"/>
                </a:solidFill>
                <a:latin typeface="黑体" pitchFamily="49" charset="-122"/>
                <a:ea typeface="黑体" pitchFamily="49" charset="-122"/>
              </a:rPr>
              <a:t>有换行需要，则</a:t>
            </a:r>
            <a:r>
              <a:rPr kumimoji="1" lang="zh-CN" altLang="en-US" sz="2400" kern="0" dirty="0">
                <a:solidFill>
                  <a:srgbClr val="FFFFFF"/>
                </a:solidFill>
                <a:latin typeface="黑体" pitchFamily="49" charset="-122"/>
                <a:ea typeface="黑体" pitchFamily="49" charset="-122"/>
              </a:rPr>
              <a:t>要在</a:t>
            </a:r>
            <a:r>
              <a:rPr kumimoji="1" lang="zh-CN" altLang="en-US" sz="2400" kern="0" dirty="0">
                <a:solidFill>
                  <a:srgbClr val="FFFFFF"/>
                </a:solidFill>
                <a:latin typeface="黑体" pitchFamily="49" charset="-122"/>
                <a:ea typeface="黑体" pitchFamily="49" charset="-122"/>
              </a:rPr>
              <a:t>每条数据后增加换行符，同时用字</a:t>
            </a:r>
            <a:r>
              <a:rPr kumimoji="1" lang="zh-CN" altLang="en-US" sz="2400" kern="0" dirty="0">
                <a:solidFill>
                  <a:srgbClr val="FFFFFF"/>
                </a:solidFill>
                <a:latin typeface="黑体" pitchFamily="49" charset="-122"/>
                <a:ea typeface="黑体" pitchFamily="49" charset="-122"/>
              </a:rPr>
              <a:t>符串 </a:t>
            </a:r>
            <a:r>
              <a:rPr kumimoji="1" lang="en-US" altLang="zh-CN" sz="2400" kern="0" dirty="0">
                <a:solidFill>
                  <a:srgbClr val="FFFFFF"/>
                </a:solidFill>
                <a:latin typeface="黑体" pitchFamily="49" charset="-122"/>
                <a:ea typeface="黑体" pitchFamily="49" charset="-122"/>
              </a:rPr>
              <a:t>.</a:t>
            </a:r>
            <a:r>
              <a:rPr kumimoji="1" lang="en-US" altLang="zh-CN" sz="2400" kern="0" dirty="0">
                <a:solidFill>
                  <a:srgbClr val="FFFFFF"/>
                </a:solidFill>
                <a:latin typeface="黑体" pitchFamily="49" charset="-122"/>
                <a:ea typeface="黑体" pitchFamily="49" charset="-122"/>
              </a:rPr>
              <a:t>join</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的</a:t>
            </a:r>
            <a:r>
              <a:rPr kumimoji="1" lang="zh-CN" altLang="en-US" sz="2400" kern="0" dirty="0">
                <a:solidFill>
                  <a:srgbClr val="FFFFFF"/>
                </a:solidFill>
                <a:latin typeface="黑体" pitchFamily="49" charset="-122"/>
                <a:ea typeface="黑体" pitchFamily="49" charset="-122"/>
              </a:rPr>
              <a:t>方法将每个变量数据联合成一个字符串并增加间</a:t>
            </a:r>
            <a:r>
              <a:rPr kumimoji="1" lang="zh-CN" altLang="en-US" sz="2400" kern="0" dirty="0">
                <a:solidFill>
                  <a:srgbClr val="FFFFFF"/>
                </a:solidFill>
                <a:latin typeface="黑体" pitchFamily="49" charset="-122"/>
                <a:ea typeface="黑体" pitchFamily="49" charset="-122"/>
              </a:rPr>
              <a:t>隔符</a:t>
            </a:r>
            <a:r>
              <a:rPr kumimoji="1" lang="zh-CN" altLang="en-US" sz="2400" kern="0" dirty="0">
                <a:solidFill>
                  <a:srgbClr val="FFFFFF"/>
                </a:solidFill>
                <a:latin typeface="黑体" pitchFamily="49" charset="-122"/>
                <a:ea typeface="黑体" pitchFamily="49" charset="-122"/>
              </a:rPr>
              <a:t> </a:t>
            </a:r>
            <a:r>
              <a:rPr kumimoji="1" lang="en-US" altLang="zh-CN" sz="2400" kern="0" dirty="0">
                <a:solidFill>
                  <a:srgbClr val="FFFFFF"/>
                </a:solidFill>
                <a:latin typeface="黑体" pitchFamily="49" charset="-122"/>
                <a:ea typeface="黑体" pitchFamily="49" charset="-122"/>
              </a:rPr>
              <a:t>\t</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20756"/>
          <a:stretch/>
        </p:blipFill>
        <p:spPr>
          <a:xfrm>
            <a:off x="750912" y="3214311"/>
            <a:ext cx="11201400" cy="674291"/>
          </a:xfrm>
          <a:prstGeom prst="rect">
            <a:avLst/>
          </a:prstGeom>
          <a:ln>
            <a:solidFill>
              <a:schemeClr val="bg2">
                <a:lumMod val="90000"/>
              </a:schemeClr>
            </a:solidFill>
          </a:ln>
        </p:spPr>
      </p:pic>
    </p:spTree>
    <p:extLst>
      <p:ext uri="{BB962C8B-B14F-4D97-AF65-F5344CB8AC3E}">
        <p14:creationId xmlns:p14="http://schemas.microsoft.com/office/powerpoint/2010/main" val="4592900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逗号分隔值文件的操作</a:t>
            </a:r>
            <a:endParaRPr lang="zh-CN" altLang="en-US" sz="3200" b="1" dirty="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651114" y="1556792"/>
            <a:ext cx="11061510" cy="4808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en-US" altLang="zh-CN" sz="2400" kern="0" dirty="0">
                <a:solidFill>
                  <a:srgbClr val="FFFFFF"/>
                </a:solidFill>
                <a:latin typeface="黑体" pitchFamily="49" charset="-122"/>
                <a:ea typeface="黑体" pitchFamily="49" charset="-122"/>
              </a:rPr>
              <a:t>c</a:t>
            </a:r>
            <a:r>
              <a:rPr kumimoji="1" lang="en-US" altLang="zh-CN" sz="2400" kern="0" dirty="0">
                <a:solidFill>
                  <a:srgbClr val="FFFFFF"/>
                </a:solidFill>
                <a:latin typeface="黑体" pitchFamily="49" charset="-122"/>
                <a:ea typeface="黑体" pitchFamily="49" charset="-122"/>
              </a:rPr>
              <a:t>sv</a:t>
            </a:r>
            <a:r>
              <a:rPr kumimoji="1" lang="zh-CN" altLang="en-US" sz="2400" kern="0" dirty="0">
                <a:solidFill>
                  <a:srgbClr val="FFFFFF"/>
                </a:solidFill>
                <a:latin typeface="黑体" pitchFamily="49" charset="-122"/>
                <a:ea typeface="黑体" pitchFamily="49" charset="-122"/>
              </a:rPr>
              <a:t>文件用逗号 </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作为</a:t>
            </a:r>
            <a:r>
              <a:rPr kumimoji="1" lang="zh-CN" altLang="en-US" sz="2400" kern="0" dirty="0">
                <a:solidFill>
                  <a:srgbClr val="FFFFFF"/>
                </a:solidFill>
                <a:latin typeface="黑体" pitchFamily="49" charset="-122"/>
                <a:ea typeface="黑体" pitchFamily="49" charset="-122"/>
              </a:rPr>
              <a:t>分隔符</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14" y="2427303"/>
            <a:ext cx="9117294" cy="3937614"/>
          </a:xfrm>
          <a:prstGeom prst="rect">
            <a:avLst/>
          </a:prstGeom>
        </p:spPr>
      </p:pic>
    </p:spTree>
    <p:extLst>
      <p:ext uri="{BB962C8B-B14F-4D97-AF65-F5344CB8AC3E}">
        <p14:creationId xmlns:p14="http://schemas.microsoft.com/office/powerpoint/2010/main" val="26618156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逗号分隔值文件的读取</a:t>
            </a:r>
            <a:endParaRPr lang="en-US" altLang="zh-CN" sz="3200" b="1" dirty="0" smtClean="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651114" y="1556792"/>
            <a:ext cx="11061510" cy="44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kern="0" dirty="0">
                <a:solidFill>
                  <a:srgbClr val="FFFFFF"/>
                </a:solidFill>
                <a:latin typeface="黑体" pitchFamily="49" charset="-122"/>
                <a:ea typeface="黑体" pitchFamily="49" charset="-122"/>
              </a:rPr>
              <a:t>利用</a:t>
            </a:r>
            <a:r>
              <a:rPr kumimoji="1" lang="en-US" altLang="zh-CN" sz="2400" kern="0" dirty="0">
                <a:solidFill>
                  <a:srgbClr val="FFFFFF"/>
                </a:solidFill>
                <a:latin typeface="黑体" pitchFamily="49" charset="-122"/>
                <a:ea typeface="黑体" pitchFamily="49" charset="-122"/>
              </a:rPr>
              <a:t>Python</a:t>
            </a:r>
            <a:r>
              <a:rPr kumimoji="1" lang="zh-CN" altLang="en-US" sz="2400" kern="0" dirty="0">
                <a:solidFill>
                  <a:srgbClr val="FFFFFF"/>
                </a:solidFill>
                <a:latin typeface="黑体" pitchFamily="49" charset="-122"/>
                <a:ea typeface="黑体" pitchFamily="49" charset="-122"/>
              </a:rPr>
              <a:t>内置的 </a:t>
            </a:r>
            <a:r>
              <a:rPr kumimoji="1" lang="en-US" altLang="zh-CN" sz="2400" kern="0" dirty="0">
                <a:solidFill>
                  <a:srgbClr val="FFFFFF"/>
                </a:solidFill>
                <a:latin typeface="黑体" pitchFamily="49" charset="-122"/>
                <a:ea typeface="黑体" pitchFamily="49" charset="-122"/>
              </a:rPr>
              <a:t>csv</a:t>
            </a:r>
            <a:r>
              <a:rPr kumimoji="1" lang="zh-CN" altLang="en-US" sz="2400" kern="0" dirty="0">
                <a:solidFill>
                  <a:srgbClr val="FFFFFF"/>
                </a:solidFill>
                <a:latin typeface="黑体" pitchFamily="49" charset="-122"/>
                <a:ea typeface="黑体" pitchFamily="49" charset="-122"/>
              </a:rPr>
              <a:t> 模块读取数据</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01" y="2300560"/>
            <a:ext cx="10363200" cy="4368800"/>
          </a:xfrm>
          <a:prstGeom prst="rect">
            <a:avLst/>
          </a:prstGeom>
        </p:spPr>
      </p:pic>
    </p:spTree>
    <p:extLst>
      <p:ext uri="{BB962C8B-B14F-4D97-AF65-F5344CB8AC3E}">
        <p14:creationId xmlns:p14="http://schemas.microsoft.com/office/powerpoint/2010/main" val="17835693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8"/>
          <p:cNvSpPr txBox="1">
            <a:spLocks/>
          </p:cNvSpPr>
          <p:nvPr/>
        </p:nvSpPr>
        <p:spPr>
          <a:xfrm>
            <a:off x="911424" y="579766"/>
            <a:ext cx="10515600" cy="781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zh-CN" altLang="en-US" sz="3200" b="1" dirty="0" smtClean="0">
                <a:solidFill>
                  <a:schemeClr val="bg1"/>
                </a:solidFill>
                <a:cs typeface="+mn-cs"/>
              </a:rPr>
              <a:t>逗号分隔值文件的写入</a:t>
            </a:r>
            <a:endParaRPr lang="en-US" altLang="zh-CN" sz="3200" b="1" dirty="0" smtClean="0">
              <a:solidFill>
                <a:schemeClr val="bg1"/>
              </a:solidFill>
              <a:cs typeface="+mn-cs"/>
            </a:endParaRPr>
          </a:p>
        </p:txBody>
      </p:sp>
      <p:sp>
        <p:nvSpPr>
          <p:cNvPr id="3" name="矩形 28"/>
          <p:cNvSpPr/>
          <p:nvPr/>
        </p:nvSpPr>
        <p:spPr>
          <a:xfrm>
            <a:off x="-18899" y="671163"/>
            <a:ext cx="670013" cy="59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4" name="内容占位符 1"/>
          <p:cNvSpPr txBox="1">
            <a:spLocks/>
          </p:cNvSpPr>
          <p:nvPr/>
        </p:nvSpPr>
        <p:spPr>
          <a:xfrm>
            <a:off x="651114" y="1556792"/>
            <a:ext cx="11061510" cy="48720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kumimoji="1" lang="zh-CN" altLang="en-US" sz="2400" kern="0" dirty="0">
                <a:solidFill>
                  <a:srgbClr val="FFFFFF"/>
                </a:solidFill>
                <a:latin typeface="黑体" pitchFamily="49" charset="-122"/>
                <a:ea typeface="黑体" pitchFamily="49" charset="-122"/>
              </a:rPr>
              <a:t>引入 </a:t>
            </a:r>
            <a:r>
              <a:rPr kumimoji="1" lang="en-US" altLang="zh-CN" sz="2400" kern="0" dirty="0">
                <a:solidFill>
                  <a:srgbClr val="FFFFFF"/>
                </a:solidFill>
                <a:latin typeface="黑体" pitchFamily="49" charset="-122"/>
                <a:ea typeface="黑体" pitchFamily="49" charset="-122"/>
              </a:rPr>
              <a:t>csv</a:t>
            </a:r>
            <a:r>
              <a:rPr kumimoji="1" lang="zh-CN" altLang="en-US" sz="2400" kern="0" dirty="0">
                <a:solidFill>
                  <a:srgbClr val="FFFFFF"/>
                </a:solidFill>
                <a:latin typeface="黑体" pitchFamily="49" charset="-122"/>
                <a:ea typeface="黑体" pitchFamily="49" charset="-122"/>
              </a:rPr>
              <a:t> 模块</a:t>
            </a:r>
            <a:r>
              <a:rPr kumimoji="1" lang="zh-CN" altLang="en-US" sz="2400" kern="0" dirty="0">
                <a:solidFill>
                  <a:srgbClr val="FFFFFF"/>
                </a:solidFill>
                <a:latin typeface="黑体" pitchFamily="49" charset="-122"/>
                <a:ea typeface="黑体" pitchFamily="49" charset="-122"/>
              </a:rPr>
              <a:t> </a:t>
            </a:r>
            <a:r>
              <a:rPr kumimoji="1" lang="en-US" altLang="zh-CN" sz="2400" kern="0" dirty="0">
                <a:solidFill>
                  <a:srgbClr val="FFFFFF"/>
                </a:solidFill>
                <a:latin typeface="黑体" pitchFamily="49" charset="-122"/>
                <a:ea typeface="黑体" pitchFamily="49" charset="-122"/>
              </a:rPr>
              <a:t>open()</a:t>
            </a:r>
            <a:r>
              <a:rPr kumimoji="1" lang="zh-CN" altLang="en-US" sz="2400" kern="0" dirty="0">
                <a:solidFill>
                  <a:srgbClr val="FFFFFF"/>
                </a:solidFill>
                <a:latin typeface="黑体" pitchFamily="49" charset="-122"/>
                <a:ea typeface="黑体" pitchFamily="49" charset="-122"/>
              </a:rPr>
              <a:t> </a:t>
            </a:r>
            <a:r>
              <a:rPr kumimoji="1" lang="zh-CN" altLang="en-US" sz="2400" kern="0" dirty="0">
                <a:solidFill>
                  <a:srgbClr val="FFFFFF"/>
                </a:solidFill>
                <a:latin typeface="黑体" pitchFamily="49" charset="-122"/>
                <a:ea typeface="黑体" pitchFamily="49" charset="-122"/>
              </a:rPr>
              <a:t>打开文件，使用 </a:t>
            </a:r>
            <a:r>
              <a:rPr kumimoji="1" lang="en-US" altLang="zh-CN" sz="2400" kern="0" dirty="0" err="1">
                <a:solidFill>
                  <a:srgbClr val="FFFFFF"/>
                </a:solidFill>
                <a:latin typeface="黑体" pitchFamily="49" charset="-122"/>
                <a:ea typeface="黑体" pitchFamily="49" charset="-122"/>
              </a:rPr>
              <a:t>csv.writer</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作为</a:t>
            </a:r>
            <a:r>
              <a:rPr kumimoji="1" lang="zh-CN" altLang="en-US" sz="2400" kern="0" dirty="0">
                <a:solidFill>
                  <a:srgbClr val="FFFFFF"/>
                </a:solidFill>
                <a:latin typeface="黑体" pitchFamily="49" charset="-122"/>
                <a:ea typeface="黑体" pitchFamily="49" charset="-122"/>
              </a:rPr>
              <a:t>写</a:t>
            </a:r>
            <a:r>
              <a:rPr kumimoji="1" lang="zh-CN" altLang="en-US" sz="2400" kern="0" dirty="0">
                <a:solidFill>
                  <a:srgbClr val="FFFFFF"/>
                </a:solidFill>
                <a:latin typeface="黑体" pitchFamily="49" charset="-122"/>
                <a:ea typeface="黑体" pitchFamily="49" charset="-122"/>
              </a:rPr>
              <a:t>入器，</a:t>
            </a:r>
            <a:r>
              <a:rPr kumimoji="1" lang="en-US" altLang="zh-CN" sz="2400" kern="0" dirty="0">
                <a:solidFill>
                  <a:srgbClr val="FFFFFF"/>
                </a:solidFill>
                <a:latin typeface="黑体" pitchFamily="49" charset="-122"/>
                <a:ea typeface="黑体" pitchFamily="49" charset="-122"/>
              </a:rPr>
              <a:t> </a:t>
            </a:r>
            <a:r>
              <a:rPr kumimoji="1" lang="en-US" altLang="zh-CN" sz="2400" kern="0" dirty="0" err="1">
                <a:solidFill>
                  <a:srgbClr val="FFFFFF"/>
                </a:solidFill>
                <a:latin typeface="黑体" pitchFamily="49" charset="-122"/>
                <a:ea typeface="黑体" pitchFamily="49" charset="-122"/>
              </a:rPr>
              <a:t>writerow</a:t>
            </a:r>
            <a:r>
              <a:rPr kumimoji="1" lang="en-US" altLang="zh-CN" sz="2400" kern="0" dirty="0">
                <a:solidFill>
                  <a:srgbClr val="FFFFFF"/>
                </a:solidFill>
                <a:latin typeface="黑体" pitchFamily="49" charset="-122"/>
                <a:ea typeface="黑体" pitchFamily="49" charset="-122"/>
              </a:rPr>
              <a:t>()</a:t>
            </a:r>
            <a:r>
              <a:rPr kumimoji="1" lang="zh-CN" altLang="en-US" sz="2400" kern="0" dirty="0">
                <a:solidFill>
                  <a:srgbClr val="FFFFFF"/>
                </a:solidFill>
                <a:latin typeface="黑体" pitchFamily="49" charset="-122"/>
                <a:ea typeface="黑体" pitchFamily="49" charset="-122"/>
              </a:rPr>
              <a:t> 方法</a:t>
            </a:r>
            <a:r>
              <a:rPr kumimoji="1" lang="zh-CN" altLang="en-US" sz="2400" kern="0" dirty="0">
                <a:solidFill>
                  <a:srgbClr val="FFFFFF"/>
                </a:solidFill>
                <a:latin typeface="黑体" pitchFamily="49" charset="-122"/>
                <a:ea typeface="黑体" pitchFamily="49" charset="-122"/>
              </a:rPr>
              <a:t>逐行写入</a:t>
            </a:r>
            <a:endParaRPr kumimoji="1" lang="en-US" altLang="zh-CN" sz="2400" kern="0" dirty="0">
              <a:solidFill>
                <a:srgbClr val="FFFFFF"/>
              </a:solidFill>
              <a:latin typeface="黑体" pitchFamily="49" charset="-122"/>
              <a:ea typeface="黑体"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909" y="6030390"/>
            <a:ext cx="7924800" cy="685800"/>
          </a:xfrm>
          <a:prstGeom prst="rect">
            <a:avLst/>
          </a:prstGeom>
          <a:ln>
            <a:solidFill>
              <a:schemeClr val="bg2">
                <a:lumMod val="90000"/>
              </a:schemeClr>
            </a:solid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24" y="2781300"/>
            <a:ext cx="4664645" cy="3037223"/>
          </a:xfrm>
          <a:prstGeom prst="rect">
            <a:avLst/>
          </a:prstGeom>
        </p:spPr>
      </p:pic>
    </p:spTree>
    <p:extLst>
      <p:ext uri="{BB962C8B-B14F-4D97-AF65-F5344CB8AC3E}">
        <p14:creationId xmlns:p14="http://schemas.microsoft.com/office/powerpoint/2010/main" val="42236295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1933" y="1116013"/>
            <a:ext cx="2664296" cy="523220"/>
          </a:xfrm>
          <a:prstGeom prst="rect">
            <a:avLst/>
          </a:prstGeom>
          <a:noFill/>
        </p:spPr>
        <p:txBody>
          <a:bodyPr wrap="square" rtlCol="0">
            <a:spAutoFit/>
          </a:bodyPr>
          <a:lstStyle/>
          <a:p>
            <a:r>
              <a:rPr lang="zh-CN" altLang="en-US" sz="2800" dirty="0"/>
              <a:t>入门</a:t>
            </a:r>
            <a:r>
              <a:rPr lang="zh-CN" altLang="en-US" sz="2800" dirty="0" smtClean="0"/>
              <a:t>书籍推荐</a:t>
            </a:r>
            <a:endParaRPr lang="en-US" altLang="zh-CN" sz="2800" dirty="0"/>
          </a:p>
        </p:txBody>
      </p:sp>
      <p:sp>
        <p:nvSpPr>
          <p:cNvPr id="3" name="文本框 2"/>
          <p:cNvSpPr txBox="1"/>
          <p:nvPr/>
        </p:nvSpPr>
        <p:spPr>
          <a:xfrm>
            <a:off x="2551732" y="1980109"/>
            <a:ext cx="6264697" cy="1815882"/>
          </a:xfrm>
          <a:prstGeom prst="rect">
            <a:avLst/>
          </a:prstGeom>
          <a:noFill/>
        </p:spPr>
        <p:txBody>
          <a:bodyPr wrap="square" rtlCol="0">
            <a:spAutoFit/>
          </a:bodyPr>
          <a:lstStyle/>
          <a:p>
            <a:r>
              <a:rPr lang="en-US" altLang="zh-CN" sz="2800" dirty="0" smtClean="0"/>
              <a:t>《Python</a:t>
            </a:r>
            <a:r>
              <a:rPr lang="zh-CN" altLang="en-US" sz="2800" dirty="0" smtClean="0"/>
              <a:t>基础教程（第</a:t>
            </a:r>
            <a:r>
              <a:rPr lang="en-US" altLang="zh-CN" sz="2800" dirty="0" smtClean="0"/>
              <a:t>3</a:t>
            </a:r>
            <a:r>
              <a:rPr lang="zh-CN" altLang="en-US" sz="2800" dirty="0" smtClean="0"/>
              <a:t>版）</a:t>
            </a:r>
            <a:r>
              <a:rPr lang="en-US" altLang="zh-CN" sz="2800" dirty="0" smtClean="0"/>
              <a:t>》</a:t>
            </a:r>
          </a:p>
          <a:p>
            <a:r>
              <a:rPr lang="en-US" altLang="zh-CN" sz="2800" dirty="0" smtClean="0"/>
              <a:t>《Python</a:t>
            </a:r>
            <a:r>
              <a:rPr lang="zh-CN" altLang="en-US" sz="2800" dirty="0" smtClean="0"/>
              <a:t>编程：从入门到实践</a:t>
            </a:r>
            <a:r>
              <a:rPr lang="en-US" altLang="zh-CN" sz="2800" dirty="0" smtClean="0"/>
              <a:t>》</a:t>
            </a:r>
          </a:p>
          <a:p>
            <a:r>
              <a:rPr lang="en-US" altLang="zh-CN" sz="2800" dirty="0"/>
              <a:t>《</a:t>
            </a:r>
            <a:r>
              <a:rPr lang="zh-CN" altLang="en-US" sz="2800" dirty="0"/>
              <a:t>可爱的</a:t>
            </a:r>
            <a:r>
              <a:rPr lang="en-US" altLang="zh-CN" sz="2800" dirty="0"/>
              <a:t>Python》</a:t>
            </a:r>
          </a:p>
          <a:p>
            <a:r>
              <a:rPr lang="en-US" altLang="zh-CN" sz="2800" dirty="0" smtClean="0"/>
              <a:t>《</a:t>
            </a:r>
            <a:r>
              <a:rPr lang="zh-CN" altLang="en-US" sz="2800" dirty="0" smtClean="0"/>
              <a:t>从零开始学</a:t>
            </a:r>
            <a:r>
              <a:rPr lang="en-US" altLang="zh-CN" sz="2800" dirty="0" smtClean="0"/>
              <a:t>Python》</a:t>
            </a:r>
          </a:p>
        </p:txBody>
      </p:sp>
    </p:spTree>
    <p:extLst>
      <p:ext uri="{BB962C8B-B14F-4D97-AF65-F5344CB8AC3E}">
        <p14:creationId xmlns:p14="http://schemas.microsoft.com/office/powerpoint/2010/main" val="30017885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55989" y="971997"/>
            <a:ext cx="2088232" cy="523220"/>
          </a:xfrm>
          <a:prstGeom prst="rect">
            <a:avLst/>
          </a:prstGeom>
          <a:noFill/>
        </p:spPr>
        <p:txBody>
          <a:bodyPr wrap="square" rtlCol="0">
            <a:spAutoFit/>
          </a:bodyPr>
          <a:lstStyle/>
          <a:p>
            <a:r>
              <a:rPr lang="zh-CN" altLang="en-US" sz="2800" dirty="0"/>
              <a:t>网站</a:t>
            </a:r>
            <a:r>
              <a:rPr lang="zh-CN" altLang="en-US" sz="2800" dirty="0" smtClean="0"/>
              <a:t>推荐</a:t>
            </a:r>
            <a:endParaRPr lang="en-US" altLang="zh-CN" sz="2800" dirty="0"/>
          </a:p>
        </p:txBody>
      </p:sp>
      <p:sp>
        <p:nvSpPr>
          <p:cNvPr id="3" name="文本框 2"/>
          <p:cNvSpPr txBox="1"/>
          <p:nvPr/>
        </p:nvSpPr>
        <p:spPr>
          <a:xfrm>
            <a:off x="1831653" y="1764085"/>
            <a:ext cx="9361040" cy="3970318"/>
          </a:xfrm>
          <a:prstGeom prst="rect">
            <a:avLst/>
          </a:prstGeom>
          <a:noFill/>
        </p:spPr>
        <p:txBody>
          <a:bodyPr wrap="square" rtlCol="0">
            <a:spAutoFit/>
          </a:bodyPr>
          <a:lstStyle/>
          <a:p>
            <a:pPr marL="342900" indent="-342900">
              <a:buFont typeface="Wingdings" panose="05000000000000000000" pitchFamily="2" charset="2"/>
              <a:buChar char="l"/>
            </a:pPr>
            <a:r>
              <a:rPr lang="zh-CN" altLang="en-US" sz="2800" dirty="0"/>
              <a:t>国内</a:t>
            </a:r>
            <a:r>
              <a:rPr lang="en-US" altLang="zh-CN" sz="2800" dirty="0"/>
              <a:t>Python</a:t>
            </a:r>
            <a:r>
              <a:rPr lang="zh-CN" altLang="en-US" sz="2800" dirty="0"/>
              <a:t>组：</a:t>
            </a:r>
            <a:r>
              <a:rPr lang="en-US" altLang="zh-CN" sz="2800" dirty="0"/>
              <a:t> </a:t>
            </a:r>
            <a:r>
              <a:rPr lang="en-US" altLang="zh-CN" sz="2800" dirty="0">
                <a:hlinkClick r:id="rId3"/>
              </a:rPr>
              <a:t>python-cn@googlegroups.com</a:t>
            </a:r>
            <a:endParaRPr lang="en-US" altLang="zh-CN" sz="2800" dirty="0"/>
          </a:p>
          <a:p>
            <a:pPr marL="342900" indent="-342900">
              <a:buFont typeface="Wingdings" panose="05000000000000000000" pitchFamily="2" charset="2"/>
              <a:buChar char="l"/>
            </a:pPr>
            <a:r>
              <a:rPr lang="zh-CN" altLang="en-US" sz="2800" dirty="0"/>
              <a:t>啄木鸟社区：</a:t>
            </a:r>
            <a:r>
              <a:rPr lang="en-US" altLang="zh-CN" sz="2800" dirty="0"/>
              <a:t> </a:t>
            </a:r>
            <a:r>
              <a:rPr lang="en-US" altLang="zh-CN" sz="2800" dirty="0">
                <a:hlinkClick r:id="rId4"/>
              </a:rPr>
              <a:t>http://wiki.woodpecker.org.cn/</a:t>
            </a:r>
            <a:endParaRPr lang="en-US" altLang="zh-CN" sz="2800" dirty="0"/>
          </a:p>
          <a:p>
            <a:pPr marL="342900" indent="-342900">
              <a:buFont typeface="Wingdings" panose="05000000000000000000" pitchFamily="2" charset="2"/>
              <a:buChar char="l"/>
            </a:pPr>
            <a:r>
              <a:rPr lang="en-US" altLang="zh-CN" sz="2800" dirty="0"/>
              <a:t>Python</a:t>
            </a:r>
            <a:r>
              <a:rPr lang="zh-CN" altLang="en-US" sz="2800" dirty="0"/>
              <a:t>官网：</a:t>
            </a:r>
            <a:r>
              <a:rPr lang="en-US" altLang="zh-CN" sz="2800" dirty="0"/>
              <a:t> </a:t>
            </a:r>
            <a:r>
              <a:rPr lang="en-US" altLang="zh-CN" sz="2800" dirty="0">
                <a:hlinkClick r:id="rId5"/>
              </a:rPr>
              <a:t>http://www.python.org/</a:t>
            </a:r>
            <a:endParaRPr lang="en-US" altLang="zh-CN" sz="2800" dirty="0"/>
          </a:p>
          <a:p>
            <a:pPr marL="342900" indent="-342900">
              <a:buFont typeface="Wingdings" panose="05000000000000000000" pitchFamily="2" charset="2"/>
              <a:buChar char="l"/>
            </a:pPr>
            <a:r>
              <a:rPr lang="en-US" altLang="zh-CN" sz="2800" dirty="0"/>
              <a:t>Django</a:t>
            </a:r>
            <a:r>
              <a:rPr lang="zh-CN" altLang="en-US" sz="2800" dirty="0"/>
              <a:t>官网：</a:t>
            </a:r>
            <a:r>
              <a:rPr lang="en-US" altLang="zh-CN" sz="2800" dirty="0">
                <a:hlinkClick r:id="rId6"/>
              </a:rPr>
              <a:t> http://www.djangoproject.com/</a:t>
            </a:r>
            <a:endParaRPr lang="en-US" altLang="zh-CN" sz="2800" dirty="0"/>
          </a:p>
          <a:p>
            <a:pPr marL="342900" indent="-342900">
              <a:buFont typeface="Wingdings" panose="05000000000000000000" pitchFamily="2" charset="2"/>
              <a:buChar char="l"/>
            </a:pPr>
            <a:r>
              <a:rPr lang="en-US" altLang="zh-CN" sz="2800" dirty="0" err="1"/>
              <a:t>UliPad</a:t>
            </a:r>
            <a:r>
              <a:rPr lang="zh-CN" altLang="en-US" sz="2800" dirty="0"/>
              <a:t>：</a:t>
            </a:r>
            <a:r>
              <a:rPr lang="en-US" altLang="zh-CN" sz="2800" dirty="0">
                <a:hlinkClick r:id="rId7"/>
              </a:rPr>
              <a:t> http://code.google.com/p/ulipad/</a:t>
            </a:r>
            <a:endParaRPr lang="en-US" altLang="zh-CN" sz="2800" dirty="0"/>
          </a:p>
          <a:p>
            <a:pPr marL="342900" indent="-342900">
              <a:buFont typeface="Wingdings" panose="05000000000000000000" pitchFamily="2" charset="2"/>
              <a:buChar char="l"/>
            </a:pPr>
            <a:r>
              <a:rPr lang="en-US" altLang="zh-CN" sz="2800" dirty="0" err="1"/>
              <a:t>wxPython</a:t>
            </a:r>
            <a:r>
              <a:rPr lang="zh-CN" altLang="en-US" sz="2800" dirty="0"/>
              <a:t>：</a:t>
            </a:r>
            <a:r>
              <a:rPr lang="en-US" altLang="zh-CN" sz="2800" dirty="0"/>
              <a:t> </a:t>
            </a:r>
            <a:r>
              <a:rPr lang="en-US" altLang="zh-CN" sz="2800" dirty="0">
                <a:hlinkClick r:id="rId8"/>
              </a:rPr>
              <a:t>http://www.wxpython.org/</a:t>
            </a:r>
            <a:endParaRPr lang="en-US" altLang="zh-CN" sz="2800" dirty="0"/>
          </a:p>
          <a:p>
            <a:pPr marL="342900" indent="-342900">
              <a:buFont typeface="Wingdings" panose="05000000000000000000" pitchFamily="2" charset="2"/>
              <a:buChar char="l"/>
            </a:pPr>
            <a:r>
              <a:rPr lang="en-US" altLang="zh-CN" sz="2800" dirty="0" err="1"/>
              <a:t>PyQT</a:t>
            </a:r>
            <a:r>
              <a:rPr lang="zh-CN" altLang="en-US" sz="2800" dirty="0"/>
              <a:t>：</a:t>
            </a:r>
            <a:r>
              <a:rPr lang="en-US" altLang="zh-CN" sz="2800" dirty="0">
                <a:hlinkClick r:id="rId9"/>
              </a:rPr>
              <a:t>http://www.riverbankcomputing.co.uk</a:t>
            </a:r>
            <a:r>
              <a:rPr lang="en-US" altLang="zh-CN" sz="2800" dirty="0" smtClean="0">
                <a:hlinkClick r:id="rId9"/>
              </a:rPr>
              <a:t>/</a:t>
            </a:r>
            <a:endParaRPr lang="en-US" altLang="zh-CN" sz="2800" dirty="0" smtClean="0"/>
          </a:p>
          <a:p>
            <a:pPr marL="342900" indent="-342900">
              <a:buFont typeface="Wingdings" panose="05000000000000000000" pitchFamily="2" charset="2"/>
              <a:buChar char="l"/>
            </a:pPr>
            <a:r>
              <a:rPr lang="zh-CN" altLang="en-US" sz="2800" dirty="0" smtClean="0"/>
              <a:t>菜鸟</a:t>
            </a:r>
            <a:r>
              <a:rPr lang="en-US" altLang="zh-CN" sz="2800" dirty="0" smtClean="0"/>
              <a:t>Python</a:t>
            </a:r>
            <a:r>
              <a:rPr lang="zh-CN" altLang="en-US" sz="2800" dirty="0" smtClean="0"/>
              <a:t>基础教程 </a:t>
            </a:r>
            <a:r>
              <a:rPr lang="en-US" altLang="zh-CN" sz="2800" dirty="0">
                <a:hlinkClick r:id="rId10"/>
              </a:rPr>
              <a:t>https://</a:t>
            </a:r>
            <a:r>
              <a:rPr lang="en-US" altLang="zh-CN" sz="2800" dirty="0" smtClean="0">
                <a:hlinkClick r:id="rId10"/>
              </a:rPr>
              <a:t>www.runoob.com/python/</a:t>
            </a:r>
            <a:endParaRPr lang="en-US" altLang="zh-CN" sz="2800" dirty="0" smtClean="0"/>
          </a:p>
          <a:p>
            <a:pPr marL="342900" indent="-342900">
              <a:buFont typeface="Wingdings" panose="05000000000000000000" pitchFamily="2" charset="2"/>
              <a:buChar char="l"/>
            </a:pPr>
            <a:r>
              <a:rPr lang="en-US" altLang="zh-CN" sz="2800" dirty="0"/>
              <a:t>W3C school </a:t>
            </a:r>
            <a:r>
              <a:rPr lang="en-US" altLang="zh-CN" sz="2800" dirty="0">
                <a:hlinkClick r:id="rId11"/>
              </a:rPr>
              <a:t>https://www.w3cschool.cn/python</a:t>
            </a:r>
            <a:r>
              <a:rPr lang="en-US" altLang="zh-CN" sz="2800" dirty="0" smtClean="0">
                <a:hlinkClick r:id="rId11"/>
              </a:rPr>
              <a:t>/</a:t>
            </a:r>
            <a:endParaRPr lang="en-US" altLang="zh-CN" sz="2800" dirty="0" smtClean="0"/>
          </a:p>
        </p:txBody>
      </p:sp>
    </p:spTree>
    <p:extLst>
      <p:ext uri="{BB962C8B-B14F-4D97-AF65-F5344CB8AC3E}">
        <p14:creationId xmlns:p14="http://schemas.microsoft.com/office/powerpoint/2010/main" val="1782681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今日浪潮（含三大业务群组）中英文">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MyriadRegular"/>
        <a:ea typeface="黑体"/>
        <a:cs typeface=""/>
      </a:majorFont>
      <a:minorFont>
        <a:latin typeface="MyriadRegular"/>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6633"/>
        </a:solidFill>
        <a:ln w="57150" cap="flat" cmpd="sng" algn="ctr">
          <a:solidFill>
            <a:srgbClr val="FF0000"/>
          </a:solidFill>
          <a:prstDash val="solid"/>
          <a:round/>
          <a:headEnd type="none" w="med" len="med"/>
          <a:tailEnd type="none" w="med" len="med"/>
        </a:ln>
        <a:effectLst>
          <a:outerShdw dist="20000" dir="5400000" rotWithShape="0">
            <a:srgbClr val="000000">
              <a:alpha val="37999"/>
            </a:srgbClr>
          </a:outerShdw>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600" b="0" i="0" u="none" strike="noStrike" cap="none" normalizeH="0" baseline="0" smtClean="0">
            <a:ln>
              <a:noFill/>
            </a:ln>
            <a:solidFill>
              <a:srgbClr val="0062AC"/>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rgbClr val="996633"/>
        </a:solidFill>
        <a:ln w="57150" cap="flat" cmpd="sng" algn="ctr">
          <a:solidFill>
            <a:srgbClr val="FF0000"/>
          </a:solidFill>
          <a:prstDash val="solid"/>
          <a:round/>
          <a:headEnd type="none" w="med" len="med"/>
          <a:tailEnd type="none" w="med" len="med"/>
        </a:ln>
        <a:effectLst>
          <a:outerShdw dist="20000" dir="5400000" rotWithShape="0">
            <a:srgbClr val="000000">
              <a:alpha val="37999"/>
            </a:srgbClr>
          </a:outerShdw>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600" b="0" i="0" u="none" strike="noStrike" cap="none" normalizeH="0" baseline="0" smtClean="0">
            <a:ln>
              <a:noFill/>
            </a:ln>
            <a:solidFill>
              <a:srgbClr val="0062AC"/>
            </a:solidFill>
            <a:effectLst/>
            <a:latin typeface="Calibri"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36687</TotalTime>
  <Words>3943</Words>
  <Application>Microsoft Office PowerPoint</Application>
  <PresentationFormat>自定义</PresentationFormat>
  <Paragraphs>448</Paragraphs>
  <Slides>100</Slides>
  <Notes>99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100</vt:i4>
      </vt:variant>
    </vt:vector>
  </HeadingPairs>
  <TitlesOfParts>
    <vt:vector size="113" baseType="lpstr">
      <vt:lpstr>Microsoft YaHei Light</vt:lpstr>
      <vt:lpstr>Monaco</vt:lpstr>
      <vt:lpstr>Monaco</vt:lpstr>
      <vt:lpstr>MyriadRegular</vt:lpstr>
      <vt:lpstr>黑体</vt:lpstr>
      <vt:lpstr>宋体</vt:lpstr>
      <vt:lpstr>Microsoft YaHei</vt:lpstr>
      <vt:lpstr>Microsoft YaHei</vt:lpstr>
      <vt:lpstr>微软雅黑 Light</vt:lpstr>
      <vt:lpstr>Arial</vt:lpstr>
      <vt:lpstr>Calibri</vt:lpstr>
      <vt:lpstr>Wingdings</vt:lpstr>
      <vt:lpstr>今日浪潮（含三大业务群组）中英文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Wu Frank</cp:lastModifiedBy>
  <cp:revision>2954</cp:revision>
  <cp:lastPrinted>2017-08-25T04:25:32Z</cp:lastPrinted>
  <dcterms:created xsi:type="dcterms:W3CDTF">2003-12-31T18:58:29Z</dcterms:created>
  <dcterms:modified xsi:type="dcterms:W3CDTF">2019-07-11T08:31:21Z</dcterms:modified>
</cp:coreProperties>
</file>